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4"/>
  </p:sldMasterIdLst>
  <p:notesMasterIdLst>
    <p:notesMasterId r:id="rId17"/>
  </p:notesMasterIdLst>
  <p:handoutMasterIdLst>
    <p:handoutMasterId r:id="rId18"/>
  </p:handoutMasterIdLst>
  <p:sldIdLst>
    <p:sldId id="1862286881" r:id="rId5"/>
    <p:sldId id="1862286895" r:id="rId6"/>
    <p:sldId id="472" r:id="rId7"/>
    <p:sldId id="1862286896" r:id="rId8"/>
    <p:sldId id="1862286907" r:id="rId9"/>
    <p:sldId id="1862286905" r:id="rId10"/>
    <p:sldId id="1862286897" r:id="rId11"/>
    <p:sldId id="1862286900" r:id="rId12"/>
    <p:sldId id="1862286898" r:id="rId13"/>
    <p:sldId id="1862286902" r:id="rId14"/>
    <p:sldId id="1862286903" r:id="rId15"/>
    <p:sldId id="186228690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034EA1"/>
    <a:srgbClr val="035DC1"/>
    <a:srgbClr val="034EA2"/>
    <a:srgbClr val="0356B1"/>
    <a:srgbClr val="024EA2"/>
    <a:srgbClr val="024B9C"/>
    <a:srgbClr val="0044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67" autoAdjust="0"/>
    <p:restoredTop sz="86400" autoAdjust="0"/>
  </p:normalViewPr>
  <p:slideViewPr>
    <p:cSldViewPr snapToGrid="0">
      <p:cViewPr varScale="1">
        <p:scale>
          <a:sx n="46" d="100"/>
          <a:sy n="46" d="100"/>
        </p:scale>
        <p:origin x="442" y="48"/>
      </p:cViewPr>
      <p:guideLst>
        <p:guide orient="horz" pos="2092"/>
        <p:guide pos="3840"/>
      </p:guideLst>
    </p:cSldViewPr>
  </p:slideViewPr>
  <p:outlineViewPr>
    <p:cViewPr>
      <p:scale>
        <a:sx n="33" d="100"/>
        <a:sy n="33" d="100"/>
      </p:scale>
      <p:origin x="0" y="-3744"/>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4" d="100"/>
          <a:sy n="124" d="100"/>
        </p:scale>
        <p:origin x="495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5A6E24-D55C-4C57-878B-B99202EBB700}" type="doc">
      <dgm:prSet loTypeId="urn:microsoft.com/office/officeart/2005/8/layout/cycle3" loCatId="cycle" qsTypeId="urn:microsoft.com/office/officeart/2005/8/quickstyle/simple1" qsCatId="simple" csTypeId="urn:microsoft.com/office/officeart/2005/8/colors/colorful3" csCatId="colorful" phldr="1"/>
      <dgm:spPr/>
      <dgm:t>
        <a:bodyPr/>
        <a:lstStyle/>
        <a:p>
          <a:endParaRPr lang="en-US"/>
        </a:p>
      </dgm:t>
    </dgm:pt>
    <dgm:pt modelId="{D8C03A89-D13C-4A5D-AFBE-57469D120073}">
      <dgm:prSet phldrT="[Text]" custT="1"/>
      <dgm:spPr/>
      <dgm:t>
        <a:bodyPr/>
        <a:lstStyle/>
        <a:p>
          <a:r>
            <a:rPr lang="en-US" sz="1300" b="1" dirty="0"/>
            <a:t>available and accessible to the entire population - especially those in need</a:t>
          </a:r>
        </a:p>
      </dgm:t>
    </dgm:pt>
    <dgm:pt modelId="{DEA9EDBB-2EA7-4BA1-955F-7C3BAD2BB09F}" type="parTrans" cxnId="{0C525C9C-7EB0-4054-9920-B19603F9D857}">
      <dgm:prSet/>
      <dgm:spPr/>
      <dgm:t>
        <a:bodyPr/>
        <a:lstStyle/>
        <a:p>
          <a:endParaRPr lang="en-US"/>
        </a:p>
      </dgm:t>
    </dgm:pt>
    <dgm:pt modelId="{8680450B-7FF4-4C5D-8FF0-53C09A722B01}" type="sibTrans" cxnId="{0C525C9C-7EB0-4054-9920-B19603F9D857}">
      <dgm:prSet/>
      <dgm:spPr/>
      <dgm:t>
        <a:bodyPr/>
        <a:lstStyle/>
        <a:p>
          <a:endParaRPr lang="en-US"/>
        </a:p>
      </dgm:t>
    </dgm:pt>
    <dgm:pt modelId="{3EC80CB3-60A7-4F33-B187-062FDA263899}">
      <dgm:prSet phldrT="[Text]" custT="1"/>
      <dgm:spPr/>
      <dgm:t>
        <a:bodyPr/>
        <a:lstStyle/>
        <a:p>
          <a:r>
            <a:rPr lang="en-US" sz="1300" b="1" dirty="0"/>
            <a:t>Carry out special tasks in the public interest</a:t>
          </a:r>
        </a:p>
      </dgm:t>
    </dgm:pt>
    <dgm:pt modelId="{4B1D3A94-6AD7-4BC4-9D71-6050B5825F3E}" type="parTrans" cxnId="{8DCE6283-56DA-4B34-8082-57A3E485D7BF}">
      <dgm:prSet/>
      <dgm:spPr/>
      <dgm:t>
        <a:bodyPr/>
        <a:lstStyle/>
        <a:p>
          <a:endParaRPr lang="en-US"/>
        </a:p>
      </dgm:t>
    </dgm:pt>
    <dgm:pt modelId="{247410EB-0706-442E-A83D-8D60A40FB069}" type="sibTrans" cxnId="{8DCE6283-56DA-4B34-8082-57A3E485D7BF}">
      <dgm:prSet/>
      <dgm:spPr/>
      <dgm:t>
        <a:bodyPr/>
        <a:lstStyle/>
        <a:p>
          <a:endParaRPr lang="en-US"/>
        </a:p>
      </dgm:t>
    </dgm:pt>
    <dgm:pt modelId="{99EA5D4B-278D-464A-AC65-0495E7F5B642}">
      <dgm:prSet phldrT="[Text]" custT="1"/>
      <dgm:spPr/>
      <dgm:t>
        <a:bodyPr/>
        <a:lstStyle/>
        <a:p>
          <a:r>
            <a:rPr lang="en-US" sz="1300" b="1" dirty="0"/>
            <a:t>Member States must clarify the reasons why the service in question differs from other economic activities </a:t>
          </a:r>
        </a:p>
      </dgm:t>
    </dgm:pt>
    <dgm:pt modelId="{AD26AF77-FF94-4A80-9312-71E0BD0367A5}" type="parTrans" cxnId="{0D16FEA5-B396-4457-92A1-E634724526CB}">
      <dgm:prSet/>
      <dgm:spPr/>
      <dgm:t>
        <a:bodyPr/>
        <a:lstStyle/>
        <a:p>
          <a:endParaRPr lang="en-US"/>
        </a:p>
      </dgm:t>
    </dgm:pt>
    <dgm:pt modelId="{A96E64D5-365A-4730-9BA2-B5778D3C7FC6}" type="sibTrans" cxnId="{0D16FEA5-B396-4457-92A1-E634724526CB}">
      <dgm:prSet/>
      <dgm:spPr/>
      <dgm:t>
        <a:bodyPr/>
        <a:lstStyle/>
        <a:p>
          <a:endParaRPr lang="en-US"/>
        </a:p>
      </dgm:t>
    </dgm:pt>
    <dgm:pt modelId="{AC3D2CF5-7818-4CA0-981B-5B3A958F60B1}">
      <dgm:prSet phldrT="[Text]" custT="1"/>
      <dgm:spPr/>
      <dgm:t>
        <a:bodyPr/>
        <a:lstStyle/>
        <a:p>
          <a:r>
            <a:rPr lang="en-US" sz="1300" b="1" dirty="0"/>
            <a:t>Large margin of discretion for public authorities (only manifest error control)</a:t>
          </a:r>
        </a:p>
      </dgm:t>
    </dgm:pt>
    <dgm:pt modelId="{2CDFD7A0-8A1C-4777-A982-FCCCFEE8B543}" type="parTrans" cxnId="{BB8A8F62-EA8F-4F8D-90D6-B9825CDE267E}">
      <dgm:prSet/>
      <dgm:spPr/>
      <dgm:t>
        <a:bodyPr/>
        <a:lstStyle/>
        <a:p>
          <a:endParaRPr lang="en-US"/>
        </a:p>
      </dgm:t>
    </dgm:pt>
    <dgm:pt modelId="{E13D4276-29C3-4200-8E0F-75AFABA472C6}" type="sibTrans" cxnId="{BB8A8F62-EA8F-4F8D-90D6-B9825CDE267E}">
      <dgm:prSet/>
      <dgm:spPr/>
      <dgm:t>
        <a:bodyPr/>
        <a:lstStyle/>
        <a:p>
          <a:endParaRPr lang="en-US"/>
        </a:p>
      </dgm:t>
    </dgm:pt>
    <dgm:pt modelId="{0846971D-24BE-4DED-82D0-CC2158C7DEB7}">
      <dgm:prSet phldrT="[Text]" custT="1"/>
      <dgm:spPr/>
      <dgm:t>
        <a:bodyPr/>
        <a:lstStyle/>
        <a:p>
          <a:r>
            <a:rPr lang="es-ES" sz="1100" b="1" dirty="0"/>
            <a:t> </a:t>
          </a:r>
          <a:r>
            <a:rPr lang="en-US" sz="1300" b="1" dirty="0"/>
            <a:t>services important for the economic, social, and cultural development of society</a:t>
          </a:r>
        </a:p>
      </dgm:t>
    </dgm:pt>
    <dgm:pt modelId="{0B876AE5-C7C3-4DA9-927E-A29B42A9F844}" type="sibTrans" cxnId="{62A67D89-9C37-44A3-8F81-D17318CB14BB}">
      <dgm:prSet/>
      <dgm:spPr>
        <a:solidFill>
          <a:srgbClr val="B8B8B8"/>
        </a:solidFill>
      </dgm:spPr>
      <dgm:t>
        <a:bodyPr/>
        <a:lstStyle/>
        <a:p>
          <a:endParaRPr lang="en-US"/>
        </a:p>
      </dgm:t>
    </dgm:pt>
    <dgm:pt modelId="{FE21DDD1-2DC5-445B-916C-AEE8979473CE}" type="parTrans" cxnId="{62A67D89-9C37-44A3-8F81-D17318CB14BB}">
      <dgm:prSet/>
      <dgm:spPr/>
      <dgm:t>
        <a:bodyPr/>
        <a:lstStyle/>
        <a:p>
          <a:endParaRPr lang="en-US"/>
        </a:p>
      </dgm:t>
    </dgm:pt>
    <dgm:pt modelId="{AF78F5BF-2592-4697-9C31-985631453001}" type="pres">
      <dgm:prSet presAssocID="{B65A6E24-D55C-4C57-878B-B99202EBB700}" presName="Name0" presStyleCnt="0">
        <dgm:presLayoutVars>
          <dgm:dir/>
          <dgm:resizeHandles val="exact"/>
        </dgm:presLayoutVars>
      </dgm:prSet>
      <dgm:spPr/>
    </dgm:pt>
    <dgm:pt modelId="{148C72CF-5847-4EB8-BB4E-9502566F1D7B}" type="pres">
      <dgm:prSet presAssocID="{B65A6E24-D55C-4C57-878B-B99202EBB700}" presName="cycle" presStyleCnt="0"/>
      <dgm:spPr/>
    </dgm:pt>
    <dgm:pt modelId="{6A466D71-BE2F-4CC2-B31D-79A394480BC1}" type="pres">
      <dgm:prSet presAssocID="{0846971D-24BE-4DED-82D0-CC2158C7DEB7}" presName="nodeFirstNode" presStyleLbl="node1" presStyleIdx="0" presStyleCnt="5" custScaleX="123157" custScaleY="52956" custRadScaleRad="110424">
        <dgm:presLayoutVars>
          <dgm:bulletEnabled val="1"/>
        </dgm:presLayoutVars>
      </dgm:prSet>
      <dgm:spPr/>
    </dgm:pt>
    <dgm:pt modelId="{F3372A44-0503-4098-B0B7-4161035AF447}" type="pres">
      <dgm:prSet presAssocID="{0B876AE5-C7C3-4DA9-927E-A29B42A9F844}" presName="sibTransFirstNode" presStyleLbl="bgShp" presStyleIdx="0" presStyleCnt="1" custLinFactNeighborY="5723"/>
      <dgm:spPr/>
    </dgm:pt>
    <dgm:pt modelId="{8E5778F3-AA99-4147-96FC-A4664D6FFCBF}" type="pres">
      <dgm:prSet presAssocID="{D8C03A89-D13C-4A5D-AFBE-57469D120073}" presName="nodeFollowingNodes" presStyleLbl="node1" presStyleIdx="1" presStyleCnt="5" custScaleX="123157" custScaleY="52956" custRadScaleRad="141950" custRadScaleInc="9986">
        <dgm:presLayoutVars>
          <dgm:bulletEnabled val="1"/>
        </dgm:presLayoutVars>
      </dgm:prSet>
      <dgm:spPr/>
    </dgm:pt>
    <dgm:pt modelId="{7617F641-1D88-4CA0-978C-CECDF6EF432F}" type="pres">
      <dgm:prSet presAssocID="{3EC80CB3-60A7-4F33-B187-062FDA263899}" presName="nodeFollowingNodes" presStyleLbl="node1" presStyleIdx="2" presStyleCnt="5" custScaleX="123157" custScaleY="52956" custRadScaleRad="112826" custRadScaleInc="-42374">
        <dgm:presLayoutVars>
          <dgm:bulletEnabled val="1"/>
        </dgm:presLayoutVars>
      </dgm:prSet>
      <dgm:spPr/>
    </dgm:pt>
    <dgm:pt modelId="{A9B9AE65-40AF-4A48-ACE8-FC33E00AE6C2}" type="pres">
      <dgm:prSet presAssocID="{99EA5D4B-278D-464A-AC65-0495E7F5B642}" presName="nodeFollowingNodes" presStyleLbl="node1" presStyleIdx="3" presStyleCnt="5" custScaleX="123157" custScaleY="52956" custRadScaleRad="112826" custRadScaleInc="42374">
        <dgm:presLayoutVars>
          <dgm:bulletEnabled val="1"/>
        </dgm:presLayoutVars>
      </dgm:prSet>
      <dgm:spPr/>
    </dgm:pt>
    <dgm:pt modelId="{302907F1-4A28-4E7C-AD5E-1E536B607C34}" type="pres">
      <dgm:prSet presAssocID="{AC3D2CF5-7818-4CA0-981B-5B3A958F60B1}" presName="nodeFollowingNodes" presStyleLbl="node1" presStyleIdx="4" presStyleCnt="5" custScaleX="123157" custScaleY="52956" custRadScaleRad="131430" custRadScaleInc="-8843">
        <dgm:presLayoutVars>
          <dgm:bulletEnabled val="1"/>
        </dgm:presLayoutVars>
      </dgm:prSet>
      <dgm:spPr/>
    </dgm:pt>
  </dgm:ptLst>
  <dgm:cxnLst>
    <dgm:cxn modelId="{55FA4B24-C725-4DDB-A2D9-850414861A30}" type="presOf" srcId="{D8C03A89-D13C-4A5D-AFBE-57469D120073}" destId="{8E5778F3-AA99-4147-96FC-A4664D6FFCBF}" srcOrd="0" destOrd="0" presId="urn:microsoft.com/office/officeart/2005/8/layout/cycle3"/>
    <dgm:cxn modelId="{E58DD327-4E93-47CC-A673-69B63068C1C8}" type="presOf" srcId="{AC3D2CF5-7818-4CA0-981B-5B3A958F60B1}" destId="{302907F1-4A28-4E7C-AD5E-1E536B607C34}" srcOrd="0" destOrd="0" presId="urn:microsoft.com/office/officeart/2005/8/layout/cycle3"/>
    <dgm:cxn modelId="{4B365B41-CAC0-44F6-AC37-B4D023E161EE}" type="presOf" srcId="{3EC80CB3-60A7-4F33-B187-062FDA263899}" destId="{7617F641-1D88-4CA0-978C-CECDF6EF432F}" srcOrd="0" destOrd="0" presId="urn:microsoft.com/office/officeart/2005/8/layout/cycle3"/>
    <dgm:cxn modelId="{BB8A8F62-EA8F-4F8D-90D6-B9825CDE267E}" srcId="{B65A6E24-D55C-4C57-878B-B99202EBB700}" destId="{AC3D2CF5-7818-4CA0-981B-5B3A958F60B1}" srcOrd="4" destOrd="0" parTransId="{2CDFD7A0-8A1C-4777-A982-FCCCFEE8B543}" sibTransId="{E13D4276-29C3-4200-8E0F-75AFABA472C6}"/>
    <dgm:cxn modelId="{8DCE6283-56DA-4B34-8082-57A3E485D7BF}" srcId="{B65A6E24-D55C-4C57-878B-B99202EBB700}" destId="{3EC80CB3-60A7-4F33-B187-062FDA263899}" srcOrd="2" destOrd="0" parTransId="{4B1D3A94-6AD7-4BC4-9D71-6050B5825F3E}" sibTransId="{247410EB-0706-442E-A83D-8D60A40FB069}"/>
    <dgm:cxn modelId="{62A67D89-9C37-44A3-8F81-D17318CB14BB}" srcId="{B65A6E24-D55C-4C57-878B-B99202EBB700}" destId="{0846971D-24BE-4DED-82D0-CC2158C7DEB7}" srcOrd="0" destOrd="0" parTransId="{FE21DDD1-2DC5-445B-916C-AEE8979473CE}" sibTransId="{0B876AE5-C7C3-4DA9-927E-A29B42A9F844}"/>
    <dgm:cxn modelId="{0C525C9C-7EB0-4054-9920-B19603F9D857}" srcId="{B65A6E24-D55C-4C57-878B-B99202EBB700}" destId="{D8C03A89-D13C-4A5D-AFBE-57469D120073}" srcOrd="1" destOrd="0" parTransId="{DEA9EDBB-2EA7-4BA1-955F-7C3BAD2BB09F}" sibTransId="{8680450B-7FF4-4C5D-8FF0-53C09A722B01}"/>
    <dgm:cxn modelId="{A144F19F-2BC1-45E3-A15C-C428338231A0}" type="presOf" srcId="{B65A6E24-D55C-4C57-878B-B99202EBB700}" destId="{AF78F5BF-2592-4697-9C31-985631453001}" srcOrd="0" destOrd="0" presId="urn:microsoft.com/office/officeart/2005/8/layout/cycle3"/>
    <dgm:cxn modelId="{0D16FEA5-B396-4457-92A1-E634724526CB}" srcId="{B65A6E24-D55C-4C57-878B-B99202EBB700}" destId="{99EA5D4B-278D-464A-AC65-0495E7F5B642}" srcOrd="3" destOrd="0" parTransId="{AD26AF77-FF94-4A80-9312-71E0BD0367A5}" sibTransId="{A96E64D5-365A-4730-9BA2-B5778D3C7FC6}"/>
    <dgm:cxn modelId="{E7F62BAB-6510-4B57-B230-7E192742E071}" type="presOf" srcId="{0B876AE5-C7C3-4DA9-927E-A29B42A9F844}" destId="{F3372A44-0503-4098-B0B7-4161035AF447}" srcOrd="0" destOrd="0" presId="urn:microsoft.com/office/officeart/2005/8/layout/cycle3"/>
    <dgm:cxn modelId="{268577AF-1740-4272-9AE7-D6A6DE710B48}" type="presOf" srcId="{0846971D-24BE-4DED-82D0-CC2158C7DEB7}" destId="{6A466D71-BE2F-4CC2-B31D-79A394480BC1}" srcOrd="0" destOrd="0" presId="urn:microsoft.com/office/officeart/2005/8/layout/cycle3"/>
    <dgm:cxn modelId="{7031D7C4-748E-4EAE-B54E-BAEAAC5B5AB2}" type="presOf" srcId="{99EA5D4B-278D-464A-AC65-0495E7F5B642}" destId="{A9B9AE65-40AF-4A48-ACE8-FC33E00AE6C2}" srcOrd="0" destOrd="0" presId="urn:microsoft.com/office/officeart/2005/8/layout/cycle3"/>
    <dgm:cxn modelId="{95524CB7-0E5B-4560-81BF-DD8D324B45D6}" type="presParOf" srcId="{AF78F5BF-2592-4697-9C31-985631453001}" destId="{148C72CF-5847-4EB8-BB4E-9502566F1D7B}" srcOrd="0" destOrd="0" presId="urn:microsoft.com/office/officeart/2005/8/layout/cycle3"/>
    <dgm:cxn modelId="{3425469A-091B-4D68-B440-A1595E1A046A}" type="presParOf" srcId="{148C72CF-5847-4EB8-BB4E-9502566F1D7B}" destId="{6A466D71-BE2F-4CC2-B31D-79A394480BC1}" srcOrd="0" destOrd="0" presId="urn:microsoft.com/office/officeart/2005/8/layout/cycle3"/>
    <dgm:cxn modelId="{F851233A-F8D7-4230-95F7-008945070F6D}" type="presParOf" srcId="{148C72CF-5847-4EB8-BB4E-9502566F1D7B}" destId="{F3372A44-0503-4098-B0B7-4161035AF447}" srcOrd="1" destOrd="0" presId="urn:microsoft.com/office/officeart/2005/8/layout/cycle3"/>
    <dgm:cxn modelId="{A3A75583-0E7C-46F1-BFB7-7A31D2D53103}" type="presParOf" srcId="{148C72CF-5847-4EB8-BB4E-9502566F1D7B}" destId="{8E5778F3-AA99-4147-96FC-A4664D6FFCBF}" srcOrd="2" destOrd="0" presId="urn:microsoft.com/office/officeart/2005/8/layout/cycle3"/>
    <dgm:cxn modelId="{675B9536-C933-4A4E-9E30-F0E99E73D985}" type="presParOf" srcId="{148C72CF-5847-4EB8-BB4E-9502566F1D7B}" destId="{7617F641-1D88-4CA0-978C-CECDF6EF432F}" srcOrd="3" destOrd="0" presId="urn:microsoft.com/office/officeart/2005/8/layout/cycle3"/>
    <dgm:cxn modelId="{AF7F9BCA-CCE5-40D9-BEAD-F8E20AA356A6}" type="presParOf" srcId="{148C72CF-5847-4EB8-BB4E-9502566F1D7B}" destId="{A9B9AE65-40AF-4A48-ACE8-FC33E00AE6C2}" srcOrd="4" destOrd="0" presId="urn:microsoft.com/office/officeart/2005/8/layout/cycle3"/>
    <dgm:cxn modelId="{7FF512DD-BD35-408A-9D05-F9B36AF143BE}" type="presParOf" srcId="{148C72CF-5847-4EB8-BB4E-9502566F1D7B}" destId="{302907F1-4A28-4E7C-AD5E-1E536B607C34}"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36BB3F-938F-4EAB-9644-EA701F60AF1F}" type="doc">
      <dgm:prSet loTypeId="urn:microsoft.com/office/officeart/2005/8/layout/process1" loCatId="process" qsTypeId="urn:microsoft.com/office/officeart/2005/8/quickstyle/simple1" qsCatId="simple" csTypeId="urn:microsoft.com/office/officeart/2005/8/colors/accent1_2" csCatId="accent1" phldr="1"/>
      <dgm:spPr/>
    </dgm:pt>
    <dgm:pt modelId="{C59E4166-5030-4166-9111-19B1728C5221}">
      <dgm:prSet phldrT="[Text]" custT="1"/>
      <dgm:spPr/>
      <dgm:t>
        <a:bodyPr/>
        <a:lstStyle/>
        <a:p>
          <a:r>
            <a:rPr lang="en-US" sz="1800" b="1" dirty="0"/>
            <a:t>Is compensation granted for the provision of SGEI State aid?</a:t>
          </a:r>
        </a:p>
      </dgm:t>
    </dgm:pt>
    <dgm:pt modelId="{46DCC510-50FC-4AF9-AD5C-97AAE3AEA694}" type="parTrans" cxnId="{5AB588B5-3019-423C-AA72-8BC2DD653B90}">
      <dgm:prSet/>
      <dgm:spPr/>
      <dgm:t>
        <a:bodyPr/>
        <a:lstStyle/>
        <a:p>
          <a:endParaRPr lang="en-US"/>
        </a:p>
      </dgm:t>
    </dgm:pt>
    <dgm:pt modelId="{9EBC41F3-9B43-409A-B54A-25BD5A65F43C}" type="sibTrans" cxnId="{5AB588B5-3019-423C-AA72-8BC2DD653B90}">
      <dgm:prSet/>
      <dgm:spPr/>
      <dgm:t>
        <a:bodyPr/>
        <a:lstStyle/>
        <a:p>
          <a:endParaRPr lang="en-US"/>
        </a:p>
      </dgm:t>
    </dgm:pt>
    <dgm:pt modelId="{435B6762-F0B4-42EB-834B-EE735776A202}">
      <dgm:prSet phldrT="[Text]" custT="1"/>
      <dgm:spPr/>
      <dgm:t>
        <a:bodyPr/>
        <a:lstStyle/>
        <a:p>
          <a:r>
            <a:rPr lang="en-GB" sz="1800" b="1" dirty="0"/>
            <a:t>If the compensation is State aid, does it have to be notified to the  Commission?</a:t>
          </a:r>
          <a:endParaRPr lang="en-US" sz="1800" b="1" dirty="0"/>
        </a:p>
      </dgm:t>
    </dgm:pt>
    <dgm:pt modelId="{5553091F-E5FE-4F32-B790-3FA77DA920D4}" type="parTrans" cxnId="{8D9E53A2-82AE-4EAF-A3F1-8470B89341AB}">
      <dgm:prSet/>
      <dgm:spPr/>
      <dgm:t>
        <a:bodyPr/>
        <a:lstStyle/>
        <a:p>
          <a:endParaRPr lang="en-US"/>
        </a:p>
      </dgm:t>
    </dgm:pt>
    <dgm:pt modelId="{D38E5D88-696F-432C-A3AF-2731655BE656}" type="sibTrans" cxnId="{8D9E53A2-82AE-4EAF-A3F1-8470B89341AB}">
      <dgm:prSet/>
      <dgm:spPr/>
      <dgm:t>
        <a:bodyPr/>
        <a:lstStyle/>
        <a:p>
          <a:endParaRPr lang="en-US"/>
        </a:p>
      </dgm:t>
    </dgm:pt>
    <dgm:pt modelId="{FD7B7D0C-DFE9-4969-8217-4EF855A3C6BE}" type="pres">
      <dgm:prSet presAssocID="{8736BB3F-938F-4EAB-9644-EA701F60AF1F}" presName="Name0" presStyleCnt="0">
        <dgm:presLayoutVars>
          <dgm:dir/>
          <dgm:resizeHandles val="exact"/>
        </dgm:presLayoutVars>
      </dgm:prSet>
      <dgm:spPr/>
    </dgm:pt>
    <dgm:pt modelId="{D21BED6C-1376-4A2E-AF42-DAA9C50A81C1}" type="pres">
      <dgm:prSet presAssocID="{C59E4166-5030-4166-9111-19B1728C5221}" presName="node" presStyleLbl="node1" presStyleIdx="0" presStyleCnt="2" custScaleY="95874">
        <dgm:presLayoutVars>
          <dgm:bulletEnabled val="1"/>
        </dgm:presLayoutVars>
      </dgm:prSet>
      <dgm:spPr/>
    </dgm:pt>
    <dgm:pt modelId="{F643AC2D-0791-4CAD-A8B1-78649E050628}" type="pres">
      <dgm:prSet presAssocID="{9EBC41F3-9B43-409A-B54A-25BD5A65F43C}" presName="sibTrans" presStyleLbl="sibTrans2D1" presStyleIdx="0" presStyleCnt="1"/>
      <dgm:spPr/>
    </dgm:pt>
    <dgm:pt modelId="{F9EB9EF6-0284-4505-8388-5B46C195BD97}" type="pres">
      <dgm:prSet presAssocID="{9EBC41F3-9B43-409A-B54A-25BD5A65F43C}" presName="connectorText" presStyleLbl="sibTrans2D1" presStyleIdx="0" presStyleCnt="1"/>
      <dgm:spPr/>
    </dgm:pt>
    <dgm:pt modelId="{E894A243-81B6-474A-9DD1-313E28D85400}" type="pres">
      <dgm:prSet presAssocID="{435B6762-F0B4-42EB-834B-EE735776A202}" presName="node" presStyleLbl="node1" presStyleIdx="1" presStyleCnt="2" custScaleY="95874">
        <dgm:presLayoutVars>
          <dgm:bulletEnabled val="1"/>
        </dgm:presLayoutVars>
      </dgm:prSet>
      <dgm:spPr/>
    </dgm:pt>
  </dgm:ptLst>
  <dgm:cxnLst>
    <dgm:cxn modelId="{18D47660-686B-400C-B0EB-B85386FA46F1}" type="presOf" srcId="{9EBC41F3-9B43-409A-B54A-25BD5A65F43C}" destId="{F643AC2D-0791-4CAD-A8B1-78649E050628}" srcOrd="0" destOrd="0" presId="urn:microsoft.com/office/officeart/2005/8/layout/process1"/>
    <dgm:cxn modelId="{29EE2B63-565E-4F19-AE38-CF72A0F19EBE}" type="presOf" srcId="{8736BB3F-938F-4EAB-9644-EA701F60AF1F}" destId="{FD7B7D0C-DFE9-4969-8217-4EF855A3C6BE}" srcOrd="0" destOrd="0" presId="urn:microsoft.com/office/officeart/2005/8/layout/process1"/>
    <dgm:cxn modelId="{0840F18D-C452-4306-AE87-F1531B6F03D2}" type="presOf" srcId="{C59E4166-5030-4166-9111-19B1728C5221}" destId="{D21BED6C-1376-4A2E-AF42-DAA9C50A81C1}" srcOrd="0" destOrd="0" presId="urn:microsoft.com/office/officeart/2005/8/layout/process1"/>
    <dgm:cxn modelId="{8D9E53A2-82AE-4EAF-A3F1-8470B89341AB}" srcId="{8736BB3F-938F-4EAB-9644-EA701F60AF1F}" destId="{435B6762-F0B4-42EB-834B-EE735776A202}" srcOrd="1" destOrd="0" parTransId="{5553091F-E5FE-4F32-B790-3FA77DA920D4}" sibTransId="{D38E5D88-696F-432C-A3AF-2731655BE656}"/>
    <dgm:cxn modelId="{5AB588B5-3019-423C-AA72-8BC2DD653B90}" srcId="{8736BB3F-938F-4EAB-9644-EA701F60AF1F}" destId="{C59E4166-5030-4166-9111-19B1728C5221}" srcOrd="0" destOrd="0" parTransId="{46DCC510-50FC-4AF9-AD5C-97AAE3AEA694}" sibTransId="{9EBC41F3-9B43-409A-B54A-25BD5A65F43C}"/>
    <dgm:cxn modelId="{3D2994C6-B4DE-4B33-8A8D-F172E6127DB6}" type="presOf" srcId="{435B6762-F0B4-42EB-834B-EE735776A202}" destId="{E894A243-81B6-474A-9DD1-313E28D85400}" srcOrd="0" destOrd="0" presId="urn:microsoft.com/office/officeart/2005/8/layout/process1"/>
    <dgm:cxn modelId="{3494CAED-D096-4046-A9AA-5BE0FB0DA577}" type="presOf" srcId="{9EBC41F3-9B43-409A-B54A-25BD5A65F43C}" destId="{F9EB9EF6-0284-4505-8388-5B46C195BD97}" srcOrd="1" destOrd="0" presId="urn:microsoft.com/office/officeart/2005/8/layout/process1"/>
    <dgm:cxn modelId="{9BDE47FB-B650-43E6-A8F9-C317AFC4DFCF}" type="presParOf" srcId="{FD7B7D0C-DFE9-4969-8217-4EF855A3C6BE}" destId="{D21BED6C-1376-4A2E-AF42-DAA9C50A81C1}" srcOrd="0" destOrd="0" presId="urn:microsoft.com/office/officeart/2005/8/layout/process1"/>
    <dgm:cxn modelId="{6424C68A-6D11-4F80-8156-C5EEB8762049}" type="presParOf" srcId="{FD7B7D0C-DFE9-4969-8217-4EF855A3C6BE}" destId="{F643AC2D-0791-4CAD-A8B1-78649E050628}" srcOrd="1" destOrd="0" presId="urn:microsoft.com/office/officeart/2005/8/layout/process1"/>
    <dgm:cxn modelId="{00EB01EF-3680-4560-9227-6C3830B63CA7}" type="presParOf" srcId="{F643AC2D-0791-4CAD-A8B1-78649E050628}" destId="{F9EB9EF6-0284-4505-8388-5B46C195BD97}" srcOrd="0" destOrd="0" presId="urn:microsoft.com/office/officeart/2005/8/layout/process1"/>
    <dgm:cxn modelId="{F3BA6354-A099-4639-9F41-8655AED92E41}" type="presParOf" srcId="{FD7B7D0C-DFE9-4969-8217-4EF855A3C6BE}" destId="{E894A243-81B6-474A-9DD1-313E28D85400}"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E4E9A58-E08F-4103-ADBC-E520A0B1EEED}"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n-US"/>
        </a:p>
      </dgm:t>
    </dgm:pt>
    <dgm:pt modelId="{6C3AE816-8B17-4E29-97E8-47A19F0CE119}">
      <dgm:prSet phldrT="[Text]" custT="1"/>
      <dgm:spPr/>
      <dgm:t>
        <a:bodyPr/>
        <a:lstStyle/>
        <a:p>
          <a:r>
            <a:rPr lang="en-US" sz="2000" dirty="0">
              <a:solidFill>
                <a:schemeClr val="accent6">
                  <a:lumMod val="90000"/>
                  <a:lumOff val="10000"/>
                </a:schemeClr>
              </a:solidFill>
            </a:rPr>
            <a:t>Negative effects</a:t>
          </a:r>
        </a:p>
      </dgm:t>
    </dgm:pt>
    <dgm:pt modelId="{4BCE2927-A167-46BA-B1D9-28FB68216753}" type="parTrans" cxnId="{839B4FED-9FCC-461E-826E-F05EC4A0995E}">
      <dgm:prSet/>
      <dgm:spPr/>
      <dgm:t>
        <a:bodyPr/>
        <a:lstStyle/>
        <a:p>
          <a:endParaRPr lang="en-US" sz="2000"/>
        </a:p>
      </dgm:t>
    </dgm:pt>
    <dgm:pt modelId="{DCF2F584-08D3-4478-881D-71F831BD3B00}" type="sibTrans" cxnId="{839B4FED-9FCC-461E-826E-F05EC4A0995E}">
      <dgm:prSet/>
      <dgm:spPr/>
      <dgm:t>
        <a:bodyPr/>
        <a:lstStyle/>
        <a:p>
          <a:endParaRPr lang="en-US" sz="2000"/>
        </a:p>
      </dgm:t>
    </dgm:pt>
    <dgm:pt modelId="{49AF4D57-02CA-4978-AD96-E7E4F2517476}">
      <dgm:prSet phldrT="[Text]" custT="1"/>
      <dgm:spPr/>
      <dgm:t>
        <a:bodyPr/>
        <a:lstStyle/>
        <a:p>
          <a:r>
            <a:rPr lang="en-US" sz="1200" b="1" dirty="0">
              <a:solidFill>
                <a:schemeClr val="bg1"/>
              </a:solidFill>
            </a:rPr>
            <a:t>Public resources</a:t>
          </a:r>
        </a:p>
      </dgm:t>
    </dgm:pt>
    <dgm:pt modelId="{4499E061-61E1-452E-B370-E8C42FED70DB}" type="parTrans" cxnId="{01AB708A-0A1E-44E4-B4B7-2CA56DDD865D}">
      <dgm:prSet/>
      <dgm:spPr/>
      <dgm:t>
        <a:bodyPr/>
        <a:lstStyle/>
        <a:p>
          <a:endParaRPr lang="en-US" sz="2000"/>
        </a:p>
      </dgm:t>
    </dgm:pt>
    <dgm:pt modelId="{97E7BC34-675D-420B-ACFA-D94EA5546C9D}" type="sibTrans" cxnId="{01AB708A-0A1E-44E4-B4B7-2CA56DDD865D}">
      <dgm:prSet/>
      <dgm:spPr/>
      <dgm:t>
        <a:bodyPr/>
        <a:lstStyle/>
        <a:p>
          <a:endParaRPr lang="en-US" sz="2000"/>
        </a:p>
      </dgm:t>
    </dgm:pt>
    <dgm:pt modelId="{F16BEF0F-F46C-4379-BA97-7CDD8F81E71E}">
      <dgm:prSet phldrT="[Text]" custT="1"/>
      <dgm:spPr/>
      <dgm:t>
        <a:bodyPr/>
        <a:lstStyle/>
        <a:p>
          <a:r>
            <a:rPr lang="en-US" sz="2000" dirty="0">
              <a:solidFill>
                <a:schemeClr val="accent6">
                  <a:lumMod val="90000"/>
                  <a:lumOff val="10000"/>
                </a:schemeClr>
              </a:solidFill>
            </a:rPr>
            <a:t>Positive Effects</a:t>
          </a:r>
        </a:p>
      </dgm:t>
    </dgm:pt>
    <dgm:pt modelId="{084C2583-EF61-41EE-AFFE-10BABE8F2AC4}" type="parTrans" cxnId="{2D37A0E9-A95E-467E-B31D-19C995F51BE6}">
      <dgm:prSet/>
      <dgm:spPr/>
      <dgm:t>
        <a:bodyPr/>
        <a:lstStyle/>
        <a:p>
          <a:endParaRPr lang="en-US" sz="2000"/>
        </a:p>
      </dgm:t>
    </dgm:pt>
    <dgm:pt modelId="{63E6387E-54D0-4E65-9CFF-4F86452C5512}" type="sibTrans" cxnId="{2D37A0E9-A95E-467E-B31D-19C995F51BE6}">
      <dgm:prSet/>
      <dgm:spPr/>
      <dgm:t>
        <a:bodyPr/>
        <a:lstStyle/>
        <a:p>
          <a:endParaRPr lang="en-US" sz="2000"/>
        </a:p>
      </dgm:t>
    </dgm:pt>
    <dgm:pt modelId="{941FC6A5-DF00-42A2-91FB-8AF31537271E}">
      <dgm:prSet phldrT="[Text]" custT="1"/>
      <dgm:spPr/>
      <dgm:t>
        <a:bodyPr/>
        <a:lstStyle/>
        <a:p>
          <a:r>
            <a:rPr lang="en-US" sz="1100" b="1" dirty="0">
              <a:solidFill>
                <a:schemeClr val="bg1"/>
              </a:solidFill>
            </a:rPr>
            <a:t>Detailed compensation</a:t>
          </a:r>
        </a:p>
      </dgm:t>
    </dgm:pt>
    <dgm:pt modelId="{4B8B4587-49ED-46A6-AB74-E4B6E1020FA7}" type="parTrans" cxnId="{31EB2B5B-EF3F-4254-A6F0-2BDDC0F3BAA8}">
      <dgm:prSet/>
      <dgm:spPr/>
      <dgm:t>
        <a:bodyPr/>
        <a:lstStyle/>
        <a:p>
          <a:endParaRPr lang="en-US" sz="2000"/>
        </a:p>
      </dgm:t>
    </dgm:pt>
    <dgm:pt modelId="{FFB56E1E-4C01-4FEB-8C67-2895F4BDC21D}" type="sibTrans" cxnId="{31EB2B5B-EF3F-4254-A6F0-2BDDC0F3BAA8}">
      <dgm:prSet/>
      <dgm:spPr/>
      <dgm:t>
        <a:bodyPr/>
        <a:lstStyle/>
        <a:p>
          <a:endParaRPr lang="en-US" sz="2000"/>
        </a:p>
      </dgm:t>
    </dgm:pt>
    <dgm:pt modelId="{CD1D3591-8CF3-45E7-B7AE-190EC15B090F}">
      <dgm:prSet phldrT="[Text]" custT="1"/>
      <dgm:spPr/>
      <dgm:t>
        <a:bodyPr/>
        <a:lstStyle/>
        <a:p>
          <a:r>
            <a:rPr lang="en-US" sz="1200" b="1" dirty="0">
              <a:solidFill>
                <a:schemeClr val="bg1"/>
              </a:solidFill>
            </a:rPr>
            <a:t>Public procurement</a:t>
          </a:r>
        </a:p>
      </dgm:t>
    </dgm:pt>
    <dgm:pt modelId="{CC75B2B6-DA67-4107-BCAB-3CD1F249309F}" type="parTrans" cxnId="{DCA6467A-38FF-4752-B9D7-A3E2E56A17A3}">
      <dgm:prSet/>
      <dgm:spPr/>
      <dgm:t>
        <a:bodyPr/>
        <a:lstStyle/>
        <a:p>
          <a:endParaRPr lang="en-US" sz="2000"/>
        </a:p>
      </dgm:t>
    </dgm:pt>
    <dgm:pt modelId="{AE24E702-8CBC-4C73-96F5-306B5BE9F679}" type="sibTrans" cxnId="{DCA6467A-38FF-4752-B9D7-A3E2E56A17A3}">
      <dgm:prSet/>
      <dgm:spPr/>
      <dgm:t>
        <a:bodyPr/>
        <a:lstStyle/>
        <a:p>
          <a:endParaRPr lang="en-US" sz="2000"/>
        </a:p>
      </dgm:t>
    </dgm:pt>
    <dgm:pt modelId="{712608D3-BF89-464B-83FA-E714C41114F6}">
      <dgm:prSet phldrT="[Text]" custT="1"/>
      <dgm:spPr/>
      <dgm:t>
        <a:bodyPr/>
        <a:lstStyle/>
        <a:p>
          <a:r>
            <a:rPr lang="en-US" sz="1200" b="1" dirty="0">
              <a:solidFill>
                <a:schemeClr val="bg1"/>
              </a:solidFill>
            </a:rPr>
            <a:t>Quality incentives</a:t>
          </a:r>
        </a:p>
      </dgm:t>
    </dgm:pt>
    <dgm:pt modelId="{FAC7D16B-83F1-4E79-998D-372F65714233}" type="parTrans" cxnId="{605DDE33-C138-4D4E-8CB7-7F2A05DDFF51}">
      <dgm:prSet/>
      <dgm:spPr/>
      <dgm:t>
        <a:bodyPr/>
        <a:lstStyle/>
        <a:p>
          <a:endParaRPr lang="en-US" sz="2000"/>
        </a:p>
      </dgm:t>
    </dgm:pt>
    <dgm:pt modelId="{490BE3A5-9C28-489F-9198-275EF2719643}" type="sibTrans" cxnId="{605DDE33-C138-4D4E-8CB7-7F2A05DDFF51}">
      <dgm:prSet/>
      <dgm:spPr/>
      <dgm:t>
        <a:bodyPr/>
        <a:lstStyle/>
        <a:p>
          <a:endParaRPr lang="en-US" sz="2000"/>
        </a:p>
      </dgm:t>
    </dgm:pt>
    <dgm:pt modelId="{AC5B7A5F-7EF2-4501-9EF0-15D153316FE1}">
      <dgm:prSet phldrT="[Text]" custT="1"/>
      <dgm:spPr/>
      <dgm:t>
        <a:bodyPr/>
        <a:lstStyle/>
        <a:p>
          <a:r>
            <a:rPr lang="en-US" sz="1100" b="1" dirty="0">
              <a:solidFill>
                <a:schemeClr val="bg1"/>
              </a:solidFill>
            </a:rPr>
            <a:t>Distortion of competition</a:t>
          </a:r>
        </a:p>
      </dgm:t>
    </dgm:pt>
    <dgm:pt modelId="{18E2F47B-8EB0-4573-AFBD-2AFC17971475}" type="parTrans" cxnId="{D7BCBF30-3397-495D-8358-39DF09A04303}">
      <dgm:prSet/>
      <dgm:spPr/>
      <dgm:t>
        <a:bodyPr/>
        <a:lstStyle/>
        <a:p>
          <a:endParaRPr lang="en-US" sz="2000"/>
        </a:p>
      </dgm:t>
    </dgm:pt>
    <dgm:pt modelId="{658E5746-1BC9-4677-9501-D5E4E6D2A167}" type="sibTrans" cxnId="{D7BCBF30-3397-495D-8358-39DF09A04303}">
      <dgm:prSet/>
      <dgm:spPr/>
      <dgm:t>
        <a:bodyPr/>
        <a:lstStyle/>
        <a:p>
          <a:endParaRPr lang="en-US" sz="2000"/>
        </a:p>
      </dgm:t>
    </dgm:pt>
    <dgm:pt modelId="{8DAD1A25-D057-42EE-B9E7-25B89C5F46F5}">
      <dgm:prSet phldrT="[Text]" custT="1"/>
      <dgm:spPr/>
      <dgm:t>
        <a:bodyPr/>
        <a:lstStyle/>
        <a:p>
          <a:r>
            <a:rPr lang="en-US" sz="1100" b="1" dirty="0">
              <a:solidFill>
                <a:schemeClr val="bg1"/>
              </a:solidFill>
            </a:rPr>
            <a:t>Transparency</a:t>
          </a:r>
        </a:p>
      </dgm:t>
    </dgm:pt>
    <dgm:pt modelId="{F73E4F1D-0E55-4763-9D31-A734F12A3799}" type="parTrans" cxnId="{6D5350F8-D6C2-4AAA-944E-FA8B35ECBA5D}">
      <dgm:prSet/>
      <dgm:spPr/>
      <dgm:t>
        <a:bodyPr/>
        <a:lstStyle/>
        <a:p>
          <a:endParaRPr lang="en-US" sz="2000"/>
        </a:p>
      </dgm:t>
    </dgm:pt>
    <dgm:pt modelId="{B27CF7EC-E876-4E9C-B418-DE387BBDCE77}" type="sibTrans" cxnId="{6D5350F8-D6C2-4AAA-944E-FA8B35ECBA5D}">
      <dgm:prSet/>
      <dgm:spPr/>
      <dgm:t>
        <a:bodyPr/>
        <a:lstStyle/>
        <a:p>
          <a:endParaRPr lang="en-US" sz="2000"/>
        </a:p>
      </dgm:t>
    </dgm:pt>
    <dgm:pt modelId="{D0692A7E-130E-4B32-AB83-4F157D336378}" type="pres">
      <dgm:prSet presAssocID="{2E4E9A58-E08F-4103-ADBC-E520A0B1EEED}" presName="outerComposite" presStyleCnt="0">
        <dgm:presLayoutVars>
          <dgm:chMax val="2"/>
          <dgm:animLvl val="lvl"/>
          <dgm:resizeHandles val="exact"/>
        </dgm:presLayoutVars>
      </dgm:prSet>
      <dgm:spPr/>
    </dgm:pt>
    <dgm:pt modelId="{E5797529-A424-4D41-9EAC-5E81F7D0F5D0}" type="pres">
      <dgm:prSet presAssocID="{2E4E9A58-E08F-4103-ADBC-E520A0B1EEED}" presName="dummyMaxCanvas" presStyleCnt="0"/>
      <dgm:spPr/>
    </dgm:pt>
    <dgm:pt modelId="{3345D64B-0C82-424C-A89F-0C8A61CBFBAE}" type="pres">
      <dgm:prSet presAssocID="{2E4E9A58-E08F-4103-ADBC-E520A0B1EEED}" presName="parentComposite" presStyleCnt="0"/>
      <dgm:spPr/>
    </dgm:pt>
    <dgm:pt modelId="{08A21AC3-A2AC-47DA-B53F-098B46AF8BD3}" type="pres">
      <dgm:prSet presAssocID="{2E4E9A58-E08F-4103-ADBC-E520A0B1EEED}" presName="parent1" presStyleLbl="alignAccFollowNode1" presStyleIdx="0" presStyleCnt="4">
        <dgm:presLayoutVars>
          <dgm:chMax val="4"/>
        </dgm:presLayoutVars>
      </dgm:prSet>
      <dgm:spPr/>
    </dgm:pt>
    <dgm:pt modelId="{C18EBEAA-6A54-43D3-BAB2-287F49F19232}" type="pres">
      <dgm:prSet presAssocID="{2E4E9A58-E08F-4103-ADBC-E520A0B1EEED}" presName="parent2" presStyleLbl="alignAccFollowNode1" presStyleIdx="1" presStyleCnt="4">
        <dgm:presLayoutVars>
          <dgm:chMax val="4"/>
        </dgm:presLayoutVars>
      </dgm:prSet>
      <dgm:spPr/>
    </dgm:pt>
    <dgm:pt modelId="{73ACA6A6-0A04-4E0D-93B9-313A6AED367D}" type="pres">
      <dgm:prSet presAssocID="{2E4E9A58-E08F-4103-ADBC-E520A0B1EEED}" presName="childrenComposite" presStyleCnt="0"/>
      <dgm:spPr/>
    </dgm:pt>
    <dgm:pt modelId="{6ADC9FEE-4245-4626-89A3-3F5A56675139}" type="pres">
      <dgm:prSet presAssocID="{2E4E9A58-E08F-4103-ADBC-E520A0B1EEED}" presName="dummyMaxCanvas_ChildArea" presStyleCnt="0"/>
      <dgm:spPr/>
    </dgm:pt>
    <dgm:pt modelId="{533F9C98-725B-4B23-8F37-EE1CBCE23FB4}" type="pres">
      <dgm:prSet presAssocID="{2E4E9A58-E08F-4103-ADBC-E520A0B1EEED}" presName="fulcrum" presStyleLbl="alignAccFollowNode1" presStyleIdx="2" presStyleCnt="4"/>
      <dgm:spPr>
        <a:solidFill>
          <a:schemeClr val="tx1">
            <a:lumMod val="50000"/>
            <a:lumOff val="50000"/>
            <a:alpha val="90000"/>
          </a:schemeClr>
        </a:solidFill>
        <a:ln>
          <a:solidFill>
            <a:schemeClr val="tx1">
              <a:lumMod val="65000"/>
              <a:lumOff val="35000"/>
              <a:alpha val="90000"/>
            </a:schemeClr>
          </a:solidFill>
        </a:ln>
      </dgm:spPr>
    </dgm:pt>
    <dgm:pt modelId="{EEA06137-9239-4466-8198-C2351827B897}" type="pres">
      <dgm:prSet presAssocID="{2E4E9A58-E08F-4103-ADBC-E520A0B1EEED}" presName="balance_24" presStyleLbl="alignAccFollowNode1" presStyleIdx="3" presStyleCnt="4">
        <dgm:presLayoutVars>
          <dgm:bulletEnabled val="1"/>
        </dgm:presLayoutVars>
      </dgm:prSet>
      <dgm:spPr/>
    </dgm:pt>
    <dgm:pt modelId="{69749AF4-9265-49D0-8871-4E7CDDBD5DE1}" type="pres">
      <dgm:prSet presAssocID="{2E4E9A58-E08F-4103-ADBC-E520A0B1EEED}" presName="right_24_1" presStyleLbl="node1" presStyleIdx="0" presStyleCnt="6">
        <dgm:presLayoutVars>
          <dgm:bulletEnabled val="1"/>
        </dgm:presLayoutVars>
      </dgm:prSet>
      <dgm:spPr/>
    </dgm:pt>
    <dgm:pt modelId="{5CF2BB68-ABCF-460A-B783-860A5F93F1D7}" type="pres">
      <dgm:prSet presAssocID="{2E4E9A58-E08F-4103-ADBC-E520A0B1EEED}" presName="right_24_2" presStyleLbl="node1" presStyleIdx="1" presStyleCnt="6">
        <dgm:presLayoutVars>
          <dgm:bulletEnabled val="1"/>
        </dgm:presLayoutVars>
      </dgm:prSet>
      <dgm:spPr/>
    </dgm:pt>
    <dgm:pt modelId="{4225B51F-5573-4D29-B4D4-2D12C7C3F365}" type="pres">
      <dgm:prSet presAssocID="{2E4E9A58-E08F-4103-ADBC-E520A0B1EEED}" presName="right_24_3" presStyleLbl="node1" presStyleIdx="2" presStyleCnt="6">
        <dgm:presLayoutVars>
          <dgm:bulletEnabled val="1"/>
        </dgm:presLayoutVars>
      </dgm:prSet>
      <dgm:spPr/>
    </dgm:pt>
    <dgm:pt modelId="{305CC884-8FF2-4A56-89D4-6CBE5528A147}" type="pres">
      <dgm:prSet presAssocID="{2E4E9A58-E08F-4103-ADBC-E520A0B1EEED}" presName="right_24_4" presStyleLbl="node1" presStyleIdx="3" presStyleCnt="6">
        <dgm:presLayoutVars>
          <dgm:bulletEnabled val="1"/>
        </dgm:presLayoutVars>
      </dgm:prSet>
      <dgm:spPr/>
    </dgm:pt>
    <dgm:pt modelId="{4D9AE8E7-6FCE-48D3-89A7-82490F71011D}" type="pres">
      <dgm:prSet presAssocID="{2E4E9A58-E08F-4103-ADBC-E520A0B1EEED}" presName="left_24_1" presStyleLbl="node1" presStyleIdx="4" presStyleCnt="6">
        <dgm:presLayoutVars>
          <dgm:bulletEnabled val="1"/>
        </dgm:presLayoutVars>
      </dgm:prSet>
      <dgm:spPr/>
    </dgm:pt>
    <dgm:pt modelId="{F28B6DB5-AC63-4D72-987B-F6775F736014}" type="pres">
      <dgm:prSet presAssocID="{2E4E9A58-E08F-4103-ADBC-E520A0B1EEED}" presName="left_24_2" presStyleLbl="node1" presStyleIdx="5" presStyleCnt="6">
        <dgm:presLayoutVars>
          <dgm:bulletEnabled val="1"/>
        </dgm:presLayoutVars>
      </dgm:prSet>
      <dgm:spPr/>
    </dgm:pt>
  </dgm:ptLst>
  <dgm:cxnLst>
    <dgm:cxn modelId="{B144720C-AD25-463F-B74D-98AF1F0990B0}" type="presOf" srcId="{AC5B7A5F-7EF2-4501-9EF0-15D153316FE1}" destId="{F28B6DB5-AC63-4D72-987B-F6775F736014}" srcOrd="0" destOrd="0" presId="urn:microsoft.com/office/officeart/2005/8/layout/balance1"/>
    <dgm:cxn modelId="{41E62C12-50E6-458E-8D74-DD8C430E756B}" type="presOf" srcId="{49AF4D57-02CA-4978-AD96-E7E4F2517476}" destId="{4D9AE8E7-6FCE-48D3-89A7-82490F71011D}" srcOrd="0" destOrd="0" presId="urn:microsoft.com/office/officeart/2005/8/layout/balance1"/>
    <dgm:cxn modelId="{D7BCBF30-3397-495D-8358-39DF09A04303}" srcId="{6C3AE816-8B17-4E29-97E8-47A19F0CE119}" destId="{AC5B7A5F-7EF2-4501-9EF0-15D153316FE1}" srcOrd="1" destOrd="0" parTransId="{18E2F47B-8EB0-4573-AFBD-2AFC17971475}" sibTransId="{658E5746-1BC9-4677-9501-D5E4E6D2A167}"/>
    <dgm:cxn modelId="{605DDE33-C138-4D4E-8CB7-7F2A05DDFF51}" srcId="{F16BEF0F-F46C-4379-BA97-7CDD8F81E71E}" destId="{712608D3-BF89-464B-83FA-E714C41114F6}" srcOrd="3" destOrd="0" parTransId="{FAC7D16B-83F1-4E79-998D-372F65714233}" sibTransId="{490BE3A5-9C28-489F-9198-275EF2719643}"/>
    <dgm:cxn modelId="{194F6F3B-0029-4B6D-BB9F-BC6F299DB19A}" type="presOf" srcId="{CD1D3591-8CF3-45E7-B7AE-190EC15B090F}" destId="{4225B51F-5573-4D29-B4D4-2D12C7C3F365}" srcOrd="0" destOrd="0" presId="urn:microsoft.com/office/officeart/2005/8/layout/balance1"/>
    <dgm:cxn modelId="{31EB2B5B-EF3F-4254-A6F0-2BDDC0F3BAA8}" srcId="{F16BEF0F-F46C-4379-BA97-7CDD8F81E71E}" destId="{941FC6A5-DF00-42A2-91FB-8AF31537271E}" srcOrd="0" destOrd="0" parTransId="{4B8B4587-49ED-46A6-AB74-E4B6E1020FA7}" sibTransId="{FFB56E1E-4C01-4FEB-8C67-2895F4BDC21D}"/>
    <dgm:cxn modelId="{9E5E965C-5F49-44F1-823F-DB300F048789}" type="presOf" srcId="{6C3AE816-8B17-4E29-97E8-47A19F0CE119}" destId="{08A21AC3-A2AC-47DA-B53F-098B46AF8BD3}" srcOrd="0" destOrd="0" presId="urn:microsoft.com/office/officeart/2005/8/layout/balance1"/>
    <dgm:cxn modelId="{7179F776-7DAF-4C15-99AF-57E4C53A850D}" type="presOf" srcId="{F16BEF0F-F46C-4379-BA97-7CDD8F81E71E}" destId="{C18EBEAA-6A54-43D3-BAB2-287F49F19232}" srcOrd="0" destOrd="0" presId="urn:microsoft.com/office/officeart/2005/8/layout/balance1"/>
    <dgm:cxn modelId="{DCA6467A-38FF-4752-B9D7-A3E2E56A17A3}" srcId="{F16BEF0F-F46C-4379-BA97-7CDD8F81E71E}" destId="{CD1D3591-8CF3-45E7-B7AE-190EC15B090F}" srcOrd="2" destOrd="0" parTransId="{CC75B2B6-DA67-4107-BCAB-3CD1F249309F}" sibTransId="{AE24E702-8CBC-4C73-96F5-306B5BE9F679}"/>
    <dgm:cxn modelId="{01AB708A-0A1E-44E4-B4B7-2CA56DDD865D}" srcId="{6C3AE816-8B17-4E29-97E8-47A19F0CE119}" destId="{49AF4D57-02CA-4978-AD96-E7E4F2517476}" srcOrd="0" destOrd="0" parTransId="{4499E061-61E1-452E-B370-E8C42FED70DB}" sibTransId="{97E7BC34-675D-420B-ACFA-D94EA5546C9D}"/>
    <dgm:cxn modelId="{453A869C-E38B-4E4A-B5D6-A5383C2873E1}" type="presOf" srcId="{712608D3-BF89-464B-83FA-E714C41114F6}" destId="{305CC884-8FF2-4A56-89D4-6CBE5528A147}" srcOrd="0" destOrd="0" presId="urn:microsoft.com/office/officeart/2005/8/layout/balance1"/>
    <dgm:cxn modelId="{A99D0EB9-4E2F-4866-825E-3C4B6EEE06DC}" type="presOf" srcId="{2E4E9A58-E08F-4103-ADBC-E520A0B1EEED}" destId="{D0692A7E-130E-4B32-AB83-4F157D336378}" srcOrd="0" destOrd="0" presId="urn:microsoft.com/office/officeart/2005/8/layout/balance1"/>
    <dgm:cxn modelId="{810770C4-0FC7-47B6-BB33-19C546CC9DF9}" type="presOf" srcId="{8DAD1A25-D057-42EE-B9E7-25B89C5F46F5}" destId="{5CF2BB68-ABCF-460A-B783-860A5F93F1D7}" srcOrd="0" destOrd="0" presId="urn:microsoft.com/office/officeart/2005/8/layout/balance1"/>
    <dgm:cxn modelId="{2D37A0E9-A95E-467E-B31D-19C995F51BE6}" srcId="{2E4E9A58-E08F-4103-ADBC-E520A0B1EEED}" destId="{F16BEF0F-F46C-4379-BA97-7CDD8F81E71E}" srcOrd="1" destOrd="0" parTransId="{084C2583-EF61-41EE-AFFE-10BABE8F2AC4}" sibTransId="{63E6387E-54D0-4E65-9CFF-4F86452C5512}"/>
    <dgm:cxn modelId="{21C363EC-F1BA-4258-915E-BE56A4AB5958}" type="presOf" srcId="{941FC6A5-DF00-42A2-91FB-8AF31537271E}" destId="{69749AF4-9265-49D0-8871-4E7CDDBD5DE1}" srcOrd="0" destOrd="0" presId="urn:microsoft.com/office/officeart/2005/8/layout/balance1"/>
    <dgm:cxn modelId="{839B4FED-9FCC-461E-826E-F05EC4A0995E}" srcId="{2E4E9A58-E08F-4103-ADBC-E520A0B1EEED}" destId="{6C3AE816-8B17-4E29-97E8-47A19F0CE119}" srcOrd="0" destOrd="0" parTransId="{4BCE2927-A167-46BA-B1D9-28FB68216753}" sibTransId="{DCF2F584-08D3-4478-881D-71F831BD3B00}"/>
    <dgm:cxn modelId="{6D5350F8-D6C2-4AAA-944E-FA8B35ECBA5D}" srcId="{F16BEF0F-F46C-4379-BA97-7CDD8F81E71E}" destId="{8DAD1A25-D057-42EE-B9E7-25B89C5F46F5}" srcOrd="1" destOrd="0" parTransId="{F73E4F1D-0E55-4763-9D31-A734F12A3799}" sibTransId="{B27CF7EC-E876-4E9C-B418-DE387BBDCE77}"/>
    <dgm:cxn modelId="{306DFC7B-3F18-4716-AEB4-EF8DE0B0E796}" type="presParOf" srcId="{D0692A7E-130E-4B32-AB83-4F157D336378}" destId="{E5797529-A424-4D41-9EAC-5E81F7D0F5D0}" srcOrd="0" destOrd="0" presId="urn:microsoft.com/office/officeart/2005/8/layout/balance1"/>
    <dgm:cxn modelId="{F9F40DAC-C5DE-4394-99EE-90CF6AF822A9}" type="presParOf" srcId="{D0692A7E-130E-4B32-AB83-4F157D336378}" destId="{3345D64B-0C82-424C-A89F-0C8A61CBFBAE}" srcOrd="1" destOrd="0" presId="urn:microsoft.com/office/officeart/2005/8/layout/balance1"/>
    <dgm:cxn modelId="{1702CFA4-68BE-4197-81D1-160F35987FE8}" type="presParOf" srcId="{3345D64B-0C82-424C-A89F-0C8A61CBFBAE}" destId="{08A21AC3-A2AC-47DA-B53F-098B46AF8BD3}" srcOrd="0" destOrd="0" presId="urn:microsoft.com/office/officeart/2005/8/layout/balance1"/>
    <dgm:cxn modelId="{2F0D087D-942F-44B2-AA22-B2CF6673DDF3}" type="presParOf" srcId="{3345D64B-0C82-424C-A89F-0C8A61CBFBAE}" destId="{C18EBEAA-6A54-43D3-BAB2-287F49F19232}" srcOrd="1" destOrd="0" presId="urn:microsoft.com/office/officeart/2005/8/layout/balance1"/>
    <dgm:cxn modelId="{905B04FB-9273-4A96-903F-1FF5C08C0D6F}" type="presParOf" srcId="{D0692A7E-130E-4B32-AB83-4F157D336378}" destId="{73ACA6A6-0A04-4E0D-93B9-313A6AED367D}" srcOrd="2" destOrd="0" presId="urn:microsoft.com/office/officeart/2005/8/layout/balance1"/>
    <dgm:cxn modelId="{A71F1684-6C90-4296-B5FD-BD104CCD4EBA}" type="presParOf" srcId="{73ACA6A6-0A04-4E0D-93B9-313A6AED367D}" destId="{6ADC9FEE-4245-4626-89A3-3F5A56675139}" srcOrd="0" destOrd="0" presId="urn:microsoft.com/office/officeart/2005/8/layout/balance1"/>
    <dgm:cxn modelId="{9DBEF318-6427-40BE-858F-EE820FDBCB78}" type="presParOf" srcId="{73ACA6A6-0A04-4E0D-93B9-313A6AED367D}" destId="{533F9C98-725B-4B23-8F37-EE1CBCE23FB4}" srcOrd="1" destOrd="0" presId="urn:microsoft.com/office/officeart/2005/8/layout/balance1"/>
    <dgm:cxn modelId="{90A1458E-5989-4F45-A1A3-071040567F24}" type="presParOf" srcId="{73ACA6A6-0A04-4E0D-93B9-313A6AED367D}" destId="{EEA06137-9239-4466-8198-C2351827B897}" srcOrd="2" destOrd="0" presId="urn:microsoft.com/office/officeart/2005/8/layout/balance1"/>
    <dgm:cxn modelId="{C8C0DDF3-D136-4008-A757-E06624127919}" type="presParOf" srcId="{73ACA6A6-0A04-4E0D-93B9-313A6AED367D}" destId="{69749AF4-9265-49D0-8871-4E7CDDBD5DE1}" srcOrd="3" destOrd="0" presId="urn:microsoft.com/office/officeart/2005/8/layout/balance1"/>
    <dgm:cxn modelId="{04A8C1DC-CD8D-4415-843B-F49B584B84A3}" type="presParOf" srcId="{73ACA6A6-0A04-4E0D-93B9-313A6AED367D}" destId="{5CF2BB68-ABCF-460A-B783-860A5F93F1D7}" srcOrd="4" destOrd="0" presId="urn:microsoft.com/office/officeart/2005/8/layout/balance1"/>
    <dgm:cxn modelId="{E91904AB-9D20-421E-8FEB-2F97E7D86E2F}" type="presParOf" srcId="{73ACA6A6-0A04-4E0D-93B9-313A6AED367D}" destId="{4225B51F-5573-4D29-B4D4-2D12C7C3F365}" srcOrd="5" destOrd="0" presId="urn:microsoft.com/office/officeart/2005/8/layout/balance1"/>
    <dgm:cxn modelId="{0E34421B-9394-4743-8E35-295C6C60B6C1}" type="presParOf" srcId="{73ACA6A6-0A04-4E0D-93B9-313A6AED367D}" destId="{305CC884-8FF2-4A56-89D4-6CBE5528A147}" srcOrd="6" destOrd="0" presId="urn:microsoft.com/office/officeart/2005/8/layout/balance1"/>
    <dgm:cxn modelId="{BA503085-DDB3-4E45-A576-28C52E44068B}" type="presParOf" srcId="{73ACA6A6-0A04-4E0D-93B9-313A6AED367D}" destId="{4D9AE8E7-6FCE-48D3-89A7-82490F71011D}" srcOrd="7" destOrd="0" presId="urn:microsoft.com/office/officeart/2005/8/layout/balance1"/>
    <dgm:cxn modelId="{4DF6C12B-551C-41B2-9B8C-3851868F9A5F}" type="presParOf" srcId="{73ACA6A6-0A04-4E0D-93B9-313A6AED367D}" destId="{F28B6DB5-AC63-4D72-987B-F6775F736014}" srcOrd="8" destOrd="0" presId="urn:microsoft.com/office/officeart/2005/8/layout/balance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372A44-0503-4098-B0B7-4161035AF447}">
      <dsp:nvSpPr>
        <dsp:cNvPr id="0" name=""/>
        <dsp:cNvSpPr/>
      </dsp:nvSpPr>
      <dsp:spPr>
        <a:xfrm>
          <a:off x="2112766" y="-197662"/>
          <a:ext cx="5703470" cy="5703470"/>
        </a:xfrm>
        <a:prstGeom prst="circularArrow">
          <a:avLst>
            <a:gd name="adj1" fmla="val 5544"/>
            <a:gd name="adj2" fmla="val 330680"/>
            <a:gd name="adj3" fmla="val 13171411"/>
            <a:gd name="adj4" fmla="val 17765891"/>
            <a:gd name="adj5" fmla="val 5757"/>
          </a:avLst>
        </a:prstGeom>
        <a:solidFill>
          <a:srgbClr val="B8B8B8"/>
        </a:solidFill>
        <a:ln>
          <a:noFill/>
        </a:ln>
        <a:effectLst/>
      </dsp:spPr>
      <dsp:style>
        <a:lnRef idx="0">
          <a:scrgbClr r="0" g="0" b="0"/>
        </a:lnRef>
        <a:fillRef idx="1">
          <a:scrgbClr r="0" g="0" b="0"/>
        </a:fillRef>
        <a:effectRef idx="0">
          <a:scrgbClr r="0" g="0" b="0"/>
        </a:effectRef>
        <a:fontRef idx="minor"/>
      </dsp:style>
    </dsp:sp>
    <dsp:sp modelId="{6A466D71-BE2F-4CC2-B31D-79A394480BC1}">
      <dsp:nvSpPr>
        <dsp:cNvPr id="0" name=""/>
        <dsp:cNvSpPr/>
      </dsp:nvSpPr>
      <dsp:spPr>
        <a:xfrm>
          <a:off x="3298639" y="66061"/>
          <a:ext cx="3331724" cy="7163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S" sz="1100" b="1" kern="1200" dirty="0"/>
            <a:t> </a:t>
          </a:r>
          <a:r>
            <a:rPr lang="en-US" sz="1300" b="1" kern="1200" dirty="0"/>
            <a:t>services important for the economic, social, and cultural development of society</a:t>
          </a:r>
        </a:p>
      </dsp:txBody>
      <dsp:txXfrm>
        <a:off x="3333606" y="101028"/>
        <a:ext cx="3261790" cy="646366"/>
      </dsp:txXfrm>
    </dsp:sp>
    <dsp:sp modelId="{8E5778F3-AA99-4147-96FC-A4664D6FFCBF}">
      <dsp:nvSpPr>
        <dsp:cNvPr id="0" name=""/>
        <dsp:cNvSpPr/>
      </dsp:nvSpPr>
      <dsp:spPr>
        <a:xfrm>
          <a:off x="6597279" y="2033469"/>
          <a:ext cx="3331724" cy="716300"/>
        </a:xfrm>
        <a:prstGeom prst="roundRect">
          <a:avLst/>
        </a:prstGeom>
        <a:solidFill>
          <a:schemeClr val="accent3">
            <a:hueOff val="2363244"/>
            <a:satOff val="-7714"/>
            <a:lumOff val="-25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available and accessible to the entire population - especially those in need</a:t>
          </a:r>
        </a:p>
      </dsp:txBody>
      <dsp:txXfrm>
        <a:off x="6632246" y="2068436"/>
        <a:ext cx="3261790" cy="646366"/>
      </dsp:txXfrm>
    </dsp:sp>
    <dsp:sp modelId="{7617F641-1D88-4CA0-978C-CECDF6EF432F}">
      <dsp:nvSpPr>
        <dsp:cNvPr id="0" name=""/>
        <dsp:cNvSpPr/>
      </dsp:nvSpPr>
      <dsp:spPr>
        <a:xfrm>
          <a:off x="5708503" y="4064345"/>
          <a:ext cx="3331724" cy="716300"/>
        </a:xfrm>
        <a:prstGeom prst="roundRect">
          <a:avLst/>
        </a:prstGeom>
        <a:solidFill>
          <a:schemeClr val="accent3">
            <a:hueOff val="4726487"/>
            <a:satOff val="-15429"/>
            <a:lumOff val="-50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Carry out special tasks in the public interest</a:t>
          </a:r>
        </a:p>
      </dsp:txBody>
      <dsp:txXfrm>
        <a:off x="5743470" y="4099312"/>
        <a:ext cx="3261790" cy="646366"/>
      </dsp:txXfrm>
    </dsp:sp>
    <dsp:sp modelId="{A9B9AE65-40AF-4A48-ACE8-FC33E00AE6C2}">
      <dsp:nvSpPr>
        <dsp:cNvPr id="0" name=""/>
        <dsp:cNvSpPr/>
      </dsp:nvSpPr>
      <dsp:spPr>
        <a:xfrm>
          <a:off x="888776" y="4064345"/>
          <a:ext cx="3331724" cy="716300"/>
        </a:xfrm>
        <a:prstGeom prst="roundRect">
          <a:avLst/>
        </a:prstGeom>
        <a:solidFill>
          <a:schemeClr val="accent3">
            <a:hueOff val="7089731"/>
            <a:satOff val="-23143"/>
            <a:lumOff val="-75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Member States must clarify the reasons why the service in question differs from other economic activities </a:t>
          </a:r>
        </a:p>
      </dsp:txBody>
      <dsp:txXfrm>
        <a:off x="923743" y="4099312"/>
        <a:ext cx="3261790" cy="646366"/>
      </dsp:txXfrm>
    </dsp:sp>
    <dsp:sp modelId="{302907F1-4A28-4E7C-AD5E-1E536B607C34}">
      <dsp:nvSpPr>
        <dsp:cNvPr id="0" name=""/>
        <dsp:cNvSpPr/>
      </dsp:nvSpPr>
      <dsp:spPr>
        <a:xfrm>
          <a:off x="180156" y="2049327"/>
          <a:ext cx="3331724" cy="716300"/>
        </a:xfrm>
        <a:prstGeom prst="roundRect">
          <a:avLst/>
        </a:prstGeom>
        <a:solidFill>
          <a:schemeClr val="accent3">
            <a:hueOff val="9452975"/>
            <a:satOff val="-30858"/>
            <a:lumOff val="-100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Large margin of discretion for public authorities (only manifest error control)</a:t>
          </a:r>
        </a:p>
      </dsp:txBody>
      <dsp:txXfrm>
        <a:off x="215123" y="2084294"/>
        <a:ext cx="3261790" cy="6463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1BED6C-1376-4A2E-AF42-DAA9C50A81C1}">
      <dsp:nvSpPr>
        <dsp:cNvPr id="0" name=""/>
        <dsp:cNvSpPr/>
      </dsp:nvSpPr>
      <dsp:spPr>
        <a:xfrm>
          <a:off x="6488" y="0"/>
          <a:ext cx="3950370" cy="9906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Is compensation granted for the provision of SGEI State aid?</a:t>
          </a:r>
        </a:p>
      </dsp:txBody>
      <dsp:txXfrm>
        <a:off x="35502" y="29014"/>
        <a:ext cx="3892342" cy="932572"/>
      </dsp:txXfrm>
    </dsp:sp>
    <dsp:sp modelId="{F643AC2D-0791-4CAD-A8B1-78649E050628}">
      <dsp:nvSpPr>
        <dsp:cNvPr id="0" name=""/>
        <dsp:cNvSpPr/>
      </dsp:nvSpPr>
      <dsp:spPr>
        <a:xfrm>
          <a:off x="4351895" y="5454"/>
          <a:ext cx="837478" cy="9796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866900">
            <a:lnSpc>
              <a:spcPct val="90000"/>
            </a:lnSpc>
            <a:spcBef>
              <a:spcPct val="0"/>
            </a:spcBef>
            <a:spcAft>
              <a:spcPct val="35000"/>
            </a:spcAft>
            <a:buNone/>
          </a:pPr>
          <a:endParaRPr lang="en-US" sz="4200" kern="1200"/>
        </a:p>
      </dsp:txBody>
      <dsp:txXfrm>
        <a:off x="4351895" y="201392"/>
        <a:ext cx="586235" cy="587815"/>
      </dsp:txXfrm>
    </dsp:sp>
    <dsp:sp modelId="{E894A243-81B6-474A-9DD1-313E28D85400}">
      <dsp:nvSpPr>
        <dsp:cNvPr id="0" name=""/>
        <dsp:cNvSpPr/>
      </dsp:nvSpPr>
      <dsp:spPr>
        <a:xfrm>
          <a:off x="5537006" y="0"/>
          <a:ext cx="3950370" cy="9906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t>If the compensation is State aid, does it have to be notified to the  Commission?</a:t>
          </a:r>
          <a:endParaRPr lang="en-US" sz="1800" b="1" kern="1200" dirty="0"/>
        </a:p>
      </dsp:txBody>
      <dsp:txXfrm>
        <a:off x="5566020" y="29014"/>
        <a:ext cx="3892342" cy="9325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A21AC3-A2AC-47DA-B53F-098B46AF8BD3}">
      <dsp:nvSpPr>
        <dsp:cNvPr id="0" name=""/>
        <dsp:cNvSpPr/>
      </dsp:nvSpPr>
      <dsp:spPr>
        <a:xfrm>
          <a:off x="242316" y="114299"/>
          <a:ext cx="1453896" cy="807720"/>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accent6">
                  <a:lumMod val="90000"/>
                  <a:lumOff val="10000"/>
                </a:schemeClr>
              </a:solidFill>
            </a:rPr>
            <a:t>Negative effects</a:t>
          </a:r>
        </a:p>
      </dsp:txBody>
      <dsp:txXfrm>
        <a:off x="265973" y="137956"/>
        <a:ext cx="1406582" cy="760406"/>
      </dsp:txXfrm>
    </dsp:sp>
    <dsp:sp modelId="{C18EBEAA-6A54-43D3-BAB2-287F49F19232}">
      <dsp:nvSpPr>
        <dsp:cNvPr id="0" name=""/>
        <dsp:cNvSpPr/>
      </dsp:nvSpPr>
      <dsp:spPr>
        <a:xfrm>
          <a:off x="2342388" y="114299"/>
          <a:ext cx="1453896" cy="807720"/>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accent6">
                  <a:lumMod val="90000"/>
                  <a:lumOff val="10000"/>
                </a:schemeClr>
              </a:solidFill>
            </a:rPr>
            <a:t>Positive Effects</a:t>
          </a:r>
        </a:p>
      </dsp:txBody>
      <dsp:txXfrm>
        <a:off x="2366045" y="137956"/>
        <a:ext cx="1406582" cy="760406"/>
      </dsp:txXfrm>
    </dsp:sp>
    <dsp:sp modelId="{533F9C98-725B-4B23-8F37-EE1CBCE23FB4}">
      <dsp:nvSpPr>
        <dsp:cNvPr id="0" name=""/>
        <dsp:cNvSpPr/>
      </dsp:nvSpPr>
      <dsp:spPr>
        <a:xfrm>
          <a:off x="1716405" y="3547110"/>
          <a:ext cx="605790" cy="605790"/>
        </a:xfrm>
        <a:prstGeom prst="triangle">
          <a:avLst/>
        </a:prstGeom>
        <a:solidFill>
          <a:schemeClr val="tx1">
            <a:lumMod val="50000"/>
            <a:lumOff val="50000"/>
            <a:alpha val="90000"/>
          </a:schemeClr>
        </a:solidFill>
        <a:ln w="12700" cap="flat" cmpd="sng" algn="ctr">
          <a:solidFill>
            <a:schemeClr val="tx1">
              <a:lumMod val="65000"/>
              <a:lumOff val="35000"/>
              <a:alpha val="90000"/>
            </a:schemeClr>
          </a:solidFill>
          <a:prstDash val="solid"/>
          <a:miter lim="800000"/>
        </a:ln>
        <a:effectLst/>
      </dsp:spPr>
      <dsp:style>
        <a:lnRef idx="2">
          <a:scrgbClr r="0" g="0" b="0"/>
        </a:lnRef>
        <a:fillRef idx="1">
          <a:scrgbClr r="0" g="0" b="0"/>
        </a:fillRef>
        <a:effectRef idx="0">
          <a:scrgbClr r="0" g="0" b="0"/>
        </a:effectRef>
        <a:fontRef idx="minor"/>
      </dsp:style>
    </dsp:sp>
    <dsp:sp modelId="{EEA06137-9239-4466-8198-C2351827B897}">
      <dsp:nvSpPr>
        <dsp:cNvPr id="0" name=""/>
        <dsp:cNvSpPr/>
      </dsp:nvSpPr>
      <dsp:spPr>
        <a:xfrm rot="240000">
          <a:off x="201374" y="3287522"/>
          <a:ext cx="3635850" cy="25424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749AF4-9265-49D0-8871-4E7CDDBD5DE1}">
      <dsp:nvSpPr>
        <dsp:cNvPr id="0" name=""/>
        <dsp:cNvSpPr/>
      </dsp:nvSpPr>
      <dsp:spPr>
        <a:xfrm rot="240000">
          <a:off x="2388299" y="2829493"/>
          <a:ext cx="1442845" cy="4982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bg1"/>
              </a:solidFill>
            </a:rPr>
            <a:t>Detailed compensation</a:t>
          </a:r>
        </a:p>
      </dsp:txBody>
      <dsp:txXfrm>
        <a:off x="2412623" y="2853817"/>
        <a:ext cx="1394197" cy="449630"/>
      </dsp:txXfrm>
    </dsp:sp>
    <dsp:sp modelId="{5CF2BB68-ABCF-460A-B783-860A5F93F1D7}">
      <dsp:nvSpPr>
        <dsp:cNvPr id="0" name=""/>
        <dsp:cNvSpPr/>
      </dsp:nvSpPr>
      <dsp:spPr>
        <a:xfrm rot="240000">
          <a:off x="2428685" y="2296397"/>
          <a:ext cx="1442845" cy="4982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bg1"/>
              </a:solidFill>
            </a:rPr>
            <a:t>Transparency</a:t>
          </a:r>
        </a:p>
      </dsp:txBody>
      <dsp:txXfrm>
        <a:off x="2453009" y="2320721"/>
        <a:ext cx="1394197" cy="449630"/>
      </dsp:txXfrm>
    </dsp:sp>
    <dsp:sp modelId="{4225B51F-5573-4D29-B4D4-2D12C7C3F365}">
      <dsp:nvSpPr>
        <dsp:cNvPr id="0" name=""/>
        <dsp:cNvSpPr/>
      </dsp:nvSpPr>
      <dsp:spPr>
        <a:xfrm rot="240000">
          <a:off x="2469071" y="1763302"/>
          <a:ext cx="1442845" cy="4982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rPr>
            <a:t>Public procurement</a:t>
          </a:r>
        </a:p>
      </dsp:txBody>
      <dsp:txXfrm>
        <a:off x="2493395" y="1787626"/>
        <a:ext cx="1394197" cy="449630"/>
      </dsp:txXfrm>
    </dsp:sp>
    <dsp:sp modelId="{305CC884-8FF2-4A56-89D4-6CBE5528A147}">
      <dsp:nvSpPr>
        <dsp:cNvPr id="0" name=""/>
        <dsp:cNvSpPr/>
      </dsp:nvSpPr>
      <dsp:spPr>
        <a:xfrm rot="240000">
          <a:off x="2509457" y="1230207"/>
          <a:ext cx="1442845" cy="4982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rPr>
            <a:t>Quality incentives</a:t>
          </a:r>
        </a:p>
      </dsp:txBody>
      <dsp:txXfrm>
        <a:off x="2533781" y="1254531"/>
        <a:ext cx="1394197" cy="449630"/>
      </dsp:txXfrm>
    </dsp:sp>
    <dsp:sp modelId="{4D9AE8E7-6FCE-48D3-89A7-82490F71011D}">
      <dsp:nvSpPr>
        <dsp:cNvPr id="0" name=""/>
        <dsp:cNvSpPr/>
      </dsp:nvSpPr>
      <dsp:spPr>
        <a:xfrm rot="240000">
          <a:off x="288227" y="2684103"/>
          <a:ext cx="1442845" cy="4982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rPr>
            <a:t>Public resources</a:t>
          </a:r>
        </a:p>
      </dsp:txBody>
      <dsp:txXfrm>
        <a:off x="312551" y="2708427"/>
        <a:ext cx="1394197" cy="449630"/>
      </dsp:txXfrm>
    </dsp:sp>
    <dsp:sp modelId="{F28B6DB5-AC63-4D72-987B-F6775F736014}">
      <dsp:nvSpPr>
        <dsp:cNvPr id="0" name=""/>
        <dsp:cNvSpPr/>
      </dsp:nvSpPr>
      <dsp:spPr>
        <a:xfrm rot="240000">
          <a:off x="328613" y="2151008"/>
          <a:ext cx="1442845" cy="4982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bg1"/>
              </a:solidFill>
            </a:rPr>
            <a:t>Distortion of competition</a:t>
          </a:r>
        </a:p>
      </dsp:txBody>
      <dsp:txXfrm>
        <a:off x="352937" y="2175332"/>
        <a:ext cx="1394197" cy="449630"/>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13/07/2023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13/07/2023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accent2">
                    <a:lumMod val="75000"/>
                  </a:schemeClr>
                </a:solidFill>
              </a:rPr>
              <a:t>Most subsidies, tax rebates/exemptions fulfill these criteria.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accent2">
                  <a:lumMod val="75000"/>
                </a:schemeClr>
              </a:solidFill>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0A7570-F2C1-434A-9E5F-A531A4B015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9930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191EA1-8420-4447-82D0-CFA1125D99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4589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191EA1-8420-4447-82D0-CFA1125D99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8492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191EA1-8420-4447-82D0-CFA1125D99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0221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191EA1-8420-4447-82D0-CFA1125D99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155129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E59EEF1-E27D-1E42-90C4-A32F2425BD48}"/>
              </a:ext>
            </a:extLst>
          </p:cNvPr>
          <p:cNvSpPr/>
          <p:nvPr userDrawn="1"/>
        </p:nvSpPr>
        <p:spPr>
          <a:xfrm>
            <a:off x="-28373" y="0"/>
            <a:ext cx="1222037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a:extLst>
              <a:ext uri="{FF2B5EF4-FFF2-40B4-BE49-F238E27FC236}">
                <a16:creationId xmlns:a16="http://schemas.microsoft.com/office/drawing/2014/main" id="{DA7EF03F-DF16-1040-BF22-C6BC1782088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186" t="6828" r="4420"/>
          <a:stretch/>
        </p:blipFill>
        <p:spPr>
          <a:xfrm>
            <a:off x="-28374" y="0"/>
            <a:ext cx="12220373" cy="4833630"/>
          </a:xfrm>
          <a:prstGeom prst="rect">
            <a:avLst/>
          </a:prstGeom>
        </p:spPr>
      </p:pic>
      <p:pic>
        <p:nvPicPr>
          <p:cNvPr id="11" name="Image 10">
            <a:extLst>
              <a:ext uri="{FF2B5EF4-FFF2-40B4-BE49-F238E27FC236}">
                <a16:creationId xmlns:a16="http://schemas.microsoft.com/office/drawing/2014/main" id="{9AC4AB6A-7E20-194D-A25E-886AC2A52AE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8373" y="3489031"/>
            <a:ext cx="12220373" cy="1766630"/>
          </a:xfrm>
          <a:prstGeom prst="rect">
            <a:avLst/>
          </a:prstGeom>
        </p:spPr>
      </p:pic>
      <p:pic>
        <p:nvPicPr>
          <p:cNvPr id="14" name="Image 13">
            <a:extLst>
              <a:ext uri="{FF2B5EF4-FFF2-40B4-BE49-F238E27FC236}">
                <a16:creationId xmlns:a16="http://schemas.microsoft.com/office/drawing/2014/main" id="{D6889021-7E91-F947-9305-A08496E6C16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229059" y="1380640"/>
            <a:ext cx="7255807" cy="2054967"/>
          </a:xfrm>
          <a:prstGeom prst="rect">
            <a:avLst/>
          </a:prstGeom>
        </p:spPr>
      </p:pic>
      <p:pic>
        <p:nvPicPr>
          <p:cNvPr id="16" name="Image 15">
            <a:extLst>
              <a:ext uri="{FF2B5EF4-FFF2-40B4-BE49-F238E27FC236}">
                <a16:creationId xmlns:a16="http://schemas.microsoft.com/office/drawing/2014/main" id="{1C096514-C85E-784B-AF8C-5A782B206C1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291354" y="5690750"/>
            <a:ext cx="4481684" cy="495924"/>
          </a:xfrm>
          <a:prstGeom prst="rect">
            <a:avLst/>
          </a:prstGeom>
        </p:spPr>
      </p:pic>
      <p:grpSp>
        <p:nvGrpSpPr>
          <p:cNvPr id="17" name="Groupe 16">
            <a:extLst>
              <a:ext uri="{FF2B5EF4-FFF2-40B4-BE49-F238E27FC236}">
                <a16:creationId xmlns:a16="http://schemas.microsoft.com/office/drawing/2014/main" id="{93557D45-CBFB-C74F-9F9F-71A226BEF5FA}"/>
              </a:ext>
            </a:extLst>
          </p:cNvPr>
          <p:cNvGrpSpPr/>
          <p:nvPr userDrawn="1"/>
        </p:nvGrpSpPr>
        <p:grpSpPr>
          <a:xfrm>
            <a:off x="806085" y="5616100"/>
            <a:ext cx="2174012" cy="570574"/>
            <a:chOff x="449986" y="10170911"/>
            <a:chExt cx="1296035" cy="340147"/>
          </a:xfrm>
        </p:grpSpPr>
        <p:sp>
          <p:nvSpPr>
            <p:cNvPr id="18" name="object 35">
              <a:extLst>
                <a:ext uri="{FF2B5EF4-FFF2-40B4-BE49-F238E27FC236}">
                  <a16:creationId xmlns:a16="http://schemas.microsoft.com/office/drawing/2014/main" id="{CAFF0682-DDFB-954A-811B-9F7A81CEB279}"/>
                </a:ext>
              </a:extLst>
            </p:cNvPr>
            <p:cNvSpPr/>
            <p:nvPr/>
          </p:nvSpPr>
          <p:spPr>
            <a:xfrm>
              <a:off x="449986" y="10170921"/>
              <a:ext cx="1296035" cy="339725"/>
            </a:xfrm>
            <a:custGeom>
              <a:avLst/>
              <a:gdLst/>
              <a:ahLst/>
              <a:cxnLst/>
              <a:rect l="l" t="t" r="r" b="b"/>
              <a:pathLst>
                <a:path w="1296035" h="339725">
                  <a:moveTo>
                    <a:pt x="338048" y="334670"/>
                  </a:moveTo>
                  <a:lnTo>
                    <a:pt x="12" y="326034"/>
                  </a:lnTo>
                  <a:lnTo>
                    <a:pt x="12" y="339242"/>
                  </a:lnTo>
                  <a:lnTo>
                    <a:pt x="338048" y="339242"/>
                  </a:lnTo>
                  <a:lnTo>
                    <a:pt x="338048" y="334670"/>
                  </a:lnTo>
                  <a:close/>
                </a:path>
                <a:path w="1296035" h="339725">
                  <a:moveTo>
                    <a:pt x="338048" y="279742"/>
                  </a:moveTo>
                  <a:lnTo>
                    <a:pt x="299643" y="286867"/>
                  </a:lnTo>
                  <a:lnTo>
                    <a:pt x="256247" y="290525"/>
                  </a:lnTo>
                  <a:lnTo>
                    <a:pt x="212585" y="291007"/>
                  </a:lnTo>
                  <a:lnTo>
                    <a:pt x="80975" y="290169"/>
                  </a:lnTo>
                  <a:lnTo>
                    <a:pt x="12" y="290245"/>
                  </a:lnTo>
                  <a:lnTo>
                    <a:pt x="12" y="303466"/>
                  </a:lnTo>
                  <a:lnTo>
                    <a:pt x="168795" y="299377"/>
                  </a:lnTo>
                  <a:lnTo>
                    <a:pt x="233095" y="298310"/>
                  </a:lnTo>
                  <a:lnTo>
                    <a:pt x="279260" y="295211"/>
                  </a:lnTo>
                  <a:lnTo>
                    <a:pt x="319125" y="288861"/>
                  </a:lnTo>
                  <a:lnTo>
                    <a:pt x="338048" y="284441"/>
                  </a:lnTo>
                  <a:lnTo>
                    <a:pt x="338048" y="279742"/>
                  </a:lnTo>
                  <a:close/>
                </a:path>
                <a:path w="1296035" h="339725">
                  <a:moveTo>
                    <a:pt x="338048" y="251536"/>
                  </a:moveTo>
                  <a:lnTo>
                    <a:pt x="300278" y="262636"/>
                  </a:lnTo>
                  <a:lnTo>
                    <a:pt x="257111" y="269024"/>
                  </a:lnTo>
                  <a:lnTo>
                    <a:pt x="12" y="272148"/>
                  </a:lnTo>
                  <a:lnTo>
                    <a:pt x="12" y="285369"/>
                  </a:lnTo>
                  <a:lnTo>
                    <a:pt x="223774" y="278168"/>
                  </a:lnTo>
                  <a:lnTo>
                    <a:pt x="269252" y="274231"/>
                  </a:lnTo>
                  <a:lnTo>
                    <a:pt x="310489" y="265645"/>
                  </a:lnTo>
                  <a:lnTo>
                    <a:pt x="338048" y="256387"/>
                  </a:lnTo>
                  <a:lnTo>
                    <a:pt x="338048" y="251536"/>
                  </a:lnTo>
                  <a:close/>
                </a:path>
                <a:path w="1296035" h="339725">
                  <a:moveTo>
                    <a:pt x="338048" y="223443"/>
                  </a:moveTo>
                  <a:lnTo>
                    <a:pt x="301396" y="237858"/>
                  </a:lnTo>
                  <a:lnTo>
                    <a:pt x="258457" y="247205"/>
                  </a:lnTo>
                  <a:lnTo>
                    <a:pt x="204393" y="250825"/>
                  </a:lnTo>
                  <a:lnTo>
                    <a:pt x="12" y="254495"/>
                  </a:lnTo>
                  <a:lnTo>
                    <a:pt x="12" y="267703"/>
                  </a:lnTo>
                  <a:lnTo>
                    <a:pt x="204774" y="258864"/>
                  </a:lnTo>
                  <a:lnTo>
                    <a:pt x="259372" y="253809"/>
                  </a:lnTo>
                  <a:lnTo>
                    <a:pt x="303022" y="243154"/>
                  </a:lnTo>
                  <a:lnTo>
                    <a:pt x="338048" y="228511"/>
                  </a:lnTo>
                  <a:lnTo>
                    <a:pt x="338048" y="223443"/>
                  </a:lnTo>
                  <a:close/>
                </a:path>
                <a:path w="1296035" h="339725">
                  <a:moveTo>
                    <a:pt x="338048" y="195707"/>
                  </a:moveTo>
                  <a:lnTo>
                    <a:pt x="302437" y="213334"/>
                  </a:lnTo>
                  <a:lnTo>
                    <a:pt x="259981" y="225539"/>
                  </a:lnTo>
                  <a:lnTo>
                    <a:pt x="202819" y="230911"/>
                  </a:lnTo>
                  <a:lnTo>
                    <a:pt x="12" y="236410"/>
                  </a:lnTo>
                  <a:lnTo>
                    <a:pt x="12" y="249643"/>
                  </a:lnTo>
                  <a:lnTo>
                    <a:pt x="209981" y="238620"/>
                  </a:lnTo>
                  <a:lnTo>
                    <a:pt x="251066" y="234022"/>
                  </a:lnTo>
                  <a:lnTo>
                    <a:pt x="294005" y="222656"/>
                  </a:lnTo>
                  <a:lnTo>
                    <a:pt x="329488" y="206044"/>
                  </a:lnTo>
                  <a:lnTo>
                    <a:pt x="338048" y="201028"/>
                  </a:lnTo>
                  <a:lnTo>
                    <a:pt x="338048" y="195707"/>
                  </a:lnTo>
                  <a:close/>
                </a:path>
                <a:path w="1296035" h="339725">
                  <a:moveTo>
                    <a:pt x="338048" y="167551"/>
                  </a:moveTo>
                  <a:lnTo>
                    <a:pt x="303784" y="188734"/>
                  </a:lnTo>
                  <a:lnTo>
                    <a:pt x="261899" y="203962"/>
                  </a:lnTo>
                  <a:lnTo>
                    <a:pt x="211251" y="210566"/>
                  </a:lnTo>
                  <a:lnTo>
                    <a:pt x="0" y="219189"/>
                  </a:lnTo>
                  <a:lnTo>
                    <a:pt x="0" y="232435"/>
                  </a:lnTo>
                  <a:lnTo>
                    <a:pt x="173431" y="220865"/>
                  </a:lnTo>
                  <a:lnTo>
                    <a:pt x="211874" y="218490"/>
                  </a:lnTo>
                  <a:lnTo>
                    <a:pt x="231000" y="216522"/>
                  </a:lnTo>
                  <a:lnTo>
                    <a:pt x="274434" y="207238"/>
                  </a:lnTo>
                  <a:lnTo>
                    <a:pt x="314083" y="189268"/>
                  </a:lnTo>
                  <a:lnTo>
                    <a:pt x="338048" y="173215"/>
                  </a:lnTo>
                  <a:lnTo>
                    <a:pt x="338048" y="167551"/>
                  </a:lnTo>
                  <a:close/>
                </a:path>
                <a:path w="1296035" h="339725">
                  <a:moveTo>
                    <a:pt x="338048" y="145122"/>
                  </a:moveTo>
                  <a:lnTo>
                    <a:pt x="329653" y="151206"/>
                  </a:lnTo>
                  <a:lnTo>
                    <a:pt x="321398" y="155562"/>
                  </a:lnTo>
                  <a:lnTo>
                    <a:pt x="313258" y="159308"/>
                  </a:lnTo>
                  <a:lnTo>
                    <a:pt x="305168" y="163576"/>
                  </a:lnTo>
                  <a:lnTo>
                    <a:pt x="263994" y="181940"/>
                  </a:lnTo>
                  <a:lnTo>
                    <a:pt x="213055" y="190373"/>
                  </a:lnTo>
                  <a:lnTo>
                    <a:pt x="45478" y="198678"/>
                  </a:lnTo>
                  <a:lnTo>
                    <a:pt x="0" y="201079"/>
                  </a:lnTo>
                  <a:lnTo>
                    <a:pt x="0" y="214325"/>
                  </a:lnTo>
                  <a:lnTo>
                    <a:pt x="175145" y="201066"/>
                  </a:lnTo>
                  <a:lnTo>
                    <a:pt x="213804" y="198297"/>
                  </a:lnTo>
                  <a:lnTo>
                    <a:pt x="255651" y="191287"/>
                  </a:lnTo>
                  <a:lnTo>
                    <a:pt x="297764" y="174459"/>
                  </a:lnTo>
                  <a:lnTo>
                    <a:pt x="330403" y="151879"/>
                  </a:lnTo>
                  <a:lnTo>
                    <a:pt x="338048" y="145364"/>
                  </a:lnTo>
                  <a:lnTo>
                    <a:pt x="338048" y="145122"/>
                  </a:lnTo>
                  <a:close/>
                </a:path>
                <a:path w="1296035" h="339725">
                  <a:moveTo>
                    <a:pt x="338048" y="111506"/>
                  </a:moveTo>
                  <a:lnTo>
                    <a:pt x="308902" y="136194"/>
                  </a:lnTo>
                  <a:lnTo>
                    <a:pt x="269836" y="152298"/>
                  </a:lnTo>
                  <a:lnTo>
                    <a:pt x="259676" y="156692"/>
                  </a:lnTo>
                  <a:lnTo>
                    <a:pt x="222110" y="168973"/>
                  </a:lnTo>
                  <a:lnTo>
                    <a:pt x="84912" y="177673"/>
                  </a:lnTo>
                  <a:lnTo>
                    <a:pt x="0" y="183438"/>
                  </a:lnTo>
                  <a:lnTo>
                    <a:pt x="0" y="196723"/>
                  </a:lnTo>
                  <a:lnTo>
                    <a:pt x="153466" y="182803"/>
                  </a:lnTo>
                  <a:lnTo>
                    <a:pt x="208889" y="178346"/>
                  </a:lnTo>
                  <a:lnTo>
                    <a:pt x="247256" y="172351"/>
                  </a:lnTo>
                  <a:lnTo>
                    <a:pt x="289115" y="155879"/>
                  </a:lnTo>
                  <a:lnTo>
                    <a:pt x="328180" y="126174"/>
                  </a:lnTo>
                  <a:lnTo>
                    <a:pt x="338048" y="116205"/>
                  </a:lnTo>
                  <a:lnTo>
                    <a:pt x="338048" y="111506"/>
                  </a:lnTo>
                  <a:close/>
                </a:path>
                <a:path w="1296035" h="339725">
                  <a:moveTo>
                    <a:pt x="338048" y="83642"/>
                  </a:moveTo>
                  <a:lnTo>
                    <a:pt x="307606" y="112674"/>
                  </a:lnTo>
                  <a:lnTo>
                    <a:pt x="269125" y="136740"/>
                  </a:lnTo>
                  <a:lnTo>
                    <a:pt x="199224" y="150482"/>
                  </a:lnTo>
                  <a:lnTo>
                    <a:pt x="0" y="165290"/>
                  </a:lnTo>
                  <a:lnTo>
                    <a:pt x="0" y="178549"/>
                  </a:lnTo>
                  <a:lnTo>
                    <a:pt x="210185" y="158102"/>
                  </a:lnTo>
                  <a:lnTo>
                    <a:pt x="249148" y="150660"/>
                  </a:lnTo>
                  <a:lnTo>
                    <a:pt x="291223" y="131127"/>
                  </a:lnTo>
                  <a:lnTo>
                    <a:pt x="324548" y="103073"/>
                  </a:lnTo>
                  <a:lnTo>
                    <a:pt x="338048" y="88392"/>
                  </a:lnTo>
                  <a:lnTo>
                    <a:pt x="338048" y="83642"/>
                  </a:lnTo>
                  <a:close/>
                </a:path>
                <a:path w="1296035" h="339725">
                  <a:moveTo>
                    <a:pt x="338048" y="55778"/>
                  </a:moveTo>
                  <a:lnTo>
                    <a:pt x="308813" y="87706"/>
                  </a:lnTo>
                  <a:lnTo>
                    <a:pt x="270243" y="114566"/>
                  </a:lnTo>
                  <a:lnTo>
                    <a:pt x="226187" y="127990"/>
                  </a:lnTo>
                  <a:lnTo>
                    <a:pt x="0" y="147688"/>
                  </a:lnTo>
                  <a:lnTo>
                    <a:pt x="0" y="160972"/>
                  </a:lnTo>
                  <a:lnTo>
                    <a:pt x="212801" y="138163"/>
                  </a:lnTo>
                  <a:lnTo>
                    <a:pt x="251777" y="129451"/>
                  </a:lnTo>
                  <a:lnTo>
                    <a:pt x="293243" y="107251"/>
                  </a:lnTo>
                  <a:lnTo>
                    <a:pt x="325297" y="76174"/>
                  </a:lnTo>
                  <a:lnTo>
                    <a:pt x="338048" y="60198"/>
                  </a:lnTo>
                  <a:lnTo>
                    <a:pt x="338048" y="55778"/>
                  </a:lnTo>
                  <a:close/>
                </a:path>
                <a:path w="1296035" h="339725">
                  <a:moveTo>
                    <a:pt x="338048" y="27609"/>
                  </a:moveTo>
                  <a:lnTo>
                    <a:pt x="310527" y="60909"/>
                  </a:lnTo>
                  <a:lnTo>
                    <a:pt x="273164" y="90970"/>
                  </a:lnTo>
                  <a:lnTo>
                    <a:pt x="229400" y="107035"/>
                  </a:lnTo>
                  <a:lnTo>
                    <a:pt x="0" y="130060"/>
                  </a:lnTo>
                  <a:lnTo>
                    <a:pt x="0" y="143383"/>
                  </a:lnTo>
                  <a:lnTo>
                    <a:pt x="136715" y="127012"/>
                  </a:lnTo>
                  <a:lnTo>
                    <a:pt x="207162" y="118859"/>
                  </a:lnTo>
                  <a:lnTo>
                    <a:pt x="216052" y="117665"/>
                  </a:lnTo>
                  <a:lnTo>
                    <a:pt x="255028" y="107315"/>
                  </a:lnTo>
                  <a:lnTo>
                    <a:pt x="295198" y="82575"/>
                  </a:lnTo>
                  <a:lnTo>
                    <a:pt x="325678" y="49339"/>
                  </a:lnTo>
                  <a:lnTo>
                    <a:pt x="338048" y="32499"/>
                  </a:lnTo>
                  <a:lnTo>
                    <a:pt x="338048" y="27609"/>
                  </a:lnTo>
                  <a:close/>
                </a:path>
                <a:path w="1296035" h="339725">
                  <a:moveTo>
                    <a:pt x="338048" y="0"/>
                  </a:moveTo>
                  <a:lnTo>
                    <a:pt x="311759" y="34315"/>
                  </a:lnTo>
                  <a:lnTo>
                    <a:pt x="275031" y="66433"/>
                  </a:lnTo>
                  <a:lnTo>
                    <a:pt x="231546" y="85153"/>
                  </a:lnTo>
                  <a:lnTo>
                    <a:pt x="12" y="112064"/>
                  </a:lnTo>
                  <a:lnTo>
                    <a:pt x="12" y="125387"/>
                  </a:lnTo>
                  <a:lnTo>
                    <a:pt x="209461" y="97878"/>
                  </a:lnTo>
                  <a:lnTo>
                    <a:pt x="257073" y="84099"/>
                  </a:lnTo>
                  <a:lnTo>
                    <a:pt x="297192" y="56388"/>
                  </a:lnTo>
                  <a:lnTo>
                    <a:pt x="326669" y="21958"/>
                  </a:lnTo>
                  <a:lnTo>
                    <a:pt x="338048" y="5359"/>
                  </a:lnTo>
                  <a:lnTo>
                    <a:pt x="338048" y="0"/>
                  </a:lnTo>
                  <a:close/>
                </a:path>
                <a:path w="1296035" h="339725">
                  <a:moveTo>
                    <a:pt x="338061" y="307022"/>
                  </a:moveTo>
                  <a:lnTo>
                    <a:pt x="318770" y="308825"/>
                  </a:lnTo>
                  <a:lnTo>
                    <a:pt x="298716" y="310159"/>
                  </a:lnTo>
                  <a:lnTo>
                    <a:pt x="277749" y="311010"/>
                  </a:lnTo>
                  <a:lnTo>
                    <a:pt x="233921" y="311442"/>
                  </a:lnTo>
                  <a:lnTo>
                    <a:pt x="212077" y="311302"/>
                  </a:lnTo>
                  <a:lnTo>
                    <a:pt x="12" y="307936"/>
                  </a:lnTo>
                  <a:lnTo>
                    <a:pt x="12" y="321157"/>
                  </a:lnTo>
                  <a:lnTo>
                    <a:pt x="168402" y="319735"/>
                  </a:lnTo>
                  <a:lnTo>
                    <a:pt x="255917" y="318071"/>
                  </a:lnTo>
                  <a:lnTo>
                    <a:pt x="298818" y="315734"/>
                  </a:lnTo>
                  <a:lnTo>
                    <a:pt x="338061" y="311619"/>
                  </a:lnTo>
                  <a:lnTo>
                    <a:pt x="338061" y="307022"/>
                  </a:lnTo>
                  <a:close/>
                </a:path>
                <a:path w="1296035" h="339725">
                  <a:moveTo>
                    <a:pt x="1296009" y="135953"/>
                  </a:moveTo>
                  <a:lnTo>
                    <a:pt x="1279105" y="135953"/>
                  </a:lnTo>
                  <a:lnTo>
                    <a:pt x="1279105" y="339242"/>
                  </a:lnTo>
                  <a:lnTo>
                    <a:pt x="1296009" y="339242"/>
                  </a:lnTo>
                  <a:lnTo>
                    <a:pt x="1296009" y="135953"/>
                  </a:lnTo>
                  <a:close/>
                </a:path>
              </a:pathLst>
            </a:custGeom>
            <a:solidFill>
              <a:srgbClr val="FFFFFF"/>
            </a:solidFill>
          </p:spPr>
          <p:txBody>
            <a:bodyPr wrap="square" lIns="0" tIns="0" rIns="0" bIns="0" rtlCol="0"/>
            <a:lstStyle/>
            <a:p>
              <a:endParaRPr/>
            </a:p>
          </p:txBody>
        </p:sp>
        <p:pic>
          <p:nvPicPr>
            <p:cNvPr id="19" name="object 36">
              <a:extLst>
                <a:ext uri="{FF2B5EF4-FFF2-40B4-BE49-F238E27FC236}">
                  <a16:creationId xmlns:a16="http://schemas.microsoft.com/office/drawing/2014/main" id="{EC93B681-CE17-414D-B45D-FC89099B922E}"/>
                </a:ext>
              </a:extLst>
            </p:cNvPr>
            <p:cNvPicPr/>
            <p:nvPr/>
          </p:nvPicPr>
          <p:blipFill>
            <a:blip r:embed="rId6" cstate="print"/>
            <a:stretch>
              <a:fillRect/>
            </a:stretch>
          </p:blipFill>
          <p:spPr>
            <a:xfrm>
              <a:off x="931898" y="10170911"/>
              <a:ext cx="751853" cy="340147"/>
            </a:xfrm>
            <a:prstGeom prst="rect">
              <a:avLst/>
            </a:prstGeom>
          </p:spPr>
        </p:pic>
        <p:sp>
          <p:nvSpPr>
            <p:cNvPr id="20" name="object 37">
              <a:extLst>
                <a:ext uri="{FF2B5EF4-FFF2-40B4-BE49-F238E27FC236}">
                  <a16:creationId xmlns:a16="http://schemas.microsoft.com/office/drawing/2014/main" id="{1C8E027F-E74A-204A-A753-CCACA59AF382}"/>
                </a:ext>
              </a:extLst>
            </p:cNvPr>
            <p:cNvSpPr/>
            <p:nvPr/>
          </p:nvSpPr>
          <p:spPr>
            <a:xfrm>
              <a:off x="591172" y="10310101"/>
              <a:ext cx="295275" cy="196850"/>
            </a:xfrm>
            <a:custGeom>
              <a:avLst/>
              <a:gdLst/>
              <a:ahLst/>
              <a:cxnLst/>
              <a:rect l="l" t="t" r="r" b="b"/>
              <a:pathLst>
                <a:path w="295275" h="196850">
                  <a:moveTo>
                    <a:pt x="294843" y="0"/>
                  </a:moveTo>
                  <a:lnTo>
                    <a:pt x="0" y="0"/>
                  </a:lnTo>
                  <a:lnTo>
                    <a:pt x="0" y="196811"/>
                  </a:lnTo>
                  <a:lnTo>
                    <a:pt x="294843" y="196811"/>
                  </a:lnTo>
                  <a:lnTo>
                    <a:pt x="294843" y="0"/>
                  </a:lnTo>
                  <a:close/>
                </a:path>
              </a:pathLst>
            </a:custGeom>
            <a:solidFill>
              <a:srgbClr val="034EA2"/>
            </a:solidFill>
          </p:spPr>
          <p:txBody>
            <a:bodyPr wrap="square" lIns="0" tIns="0" rIns="0" bIns="0" rtlCol="0"/>
            <a:lstStyle/>
            <a:p>
              <a:endParaRPr/>
            </a:p>
          </p:txBody>
        </p:sp>
        <p:sp>
          <p:nvSpPr>
            <p:cNvPr id="21" name="object 38">
              <a:extLst>
                <a:ext uri="{FF2B5EF4-FFF2-40B4-BE49-F238E27FC236}">
                  <a16:creationId xmlns:a16="http://schemas.microsoft.com/office/drawing/2014/main" id="{EAB618B1-2663-6745-88F6-4500A85D04F6}"/>
                </a:ext>
              </a:extLst>
            </p:cNvPr>
            <p:cNvSpPr/>
            <p:nvPr/>
          </p:nvSpPr>
          <p:spPr>
            <a:xfrm>
              <a:off x="591172" y="10310101"/>
              <a:ext cx="295275" cy="196850"/>
            </a:xfrm>
            <a:custGeom>
              <a:avLst/>
              <a:gdLst/>
              <a:ahLst/>
              <a:cxnLst/>
              <a:rect l="l" t="t" r="r" b="b"/>
              <a:pathLst>
                <a:path w="295275" h="196850">
                  <a:moveTo>
                    <a:pt x="294843" y="0"/>
                  </a:moveTo>
                  <a:lnTo>
                    <a:pt x="0" y="0"/>
                  </a:lnTo>
                  <a:lnTo>
                    <a:pt x="0" y="196811"/>
                  </a:lnTo>
                  <a:lnTo>
                    <a:pt x="294843" y="196811"/>
                  </a:lnTo>
                  <a:lnTo>
                    <a:pt x="294843" y="0"/>
                  </a:lnTo>
                  <a:close/>
                </a:path>
              </a:pathLst>
            </a:custGeom>
            <a:ln w="6502">
              <a:solidFill>
                <a:srgbClr val="FFFFFF"/>
              </a:solidFill>
            </a:ln>
          </p:spPr>
          <p:txBody>
            <a:bodyPr wrap="square" lIns="0" tIns="0" rIns="0" bIns="0" rtlCol="0"/>
            <a:lstStyle/>
            <a:p>
              <a:endParaRPr/>
            </a:p>
          </p:txBody>
        </p:sp>
        <p:pic>
          <p:nvPicPr>
            <p:cNvPr id="22" name="object 39">
              <a:extLst>
                <a:ext uri="{FF2B5EF4-FFF2-40B4-BE49-F238E27FC236}">
                  <a16:creationId xmlns:a16="http://schemas.microsoft.com/office/drawing/2014/main" id="{DF06811D-4D1E-8348-9B9C-4D4535E51652}"/>
                </a:ext>
              </a:extLst>
            </p:cNvPr>
            <p:cNvPicPr/>
            <p:nvPr/>
          </p:nvPicPr>
          <p:blipFill>
            <a:blip r:embed="rId7" cstate="print"/>
            <a:stretch>
              <a:fillRect/>
            </a:stretch>
          </p:blipFill>
          <p:spPr>
            <a:xfrm>
              <a:off x="659709" y="10327608"/>
              <a:ext cx="158814" cy="158233"/>
            </a:xfrm>
            <a:prstGeom prst="rect">
              <a:avLst/>
            </a:prstGeom>
          </p:spPr>
        </p:pic>
      </p:grpSp>
      <p:pic>
        <p:nvPicPr>
          <p:cNvPr id="23" name="Image 22">
            <a:extLst>
              <a:ext uri="{FF2B5EF4-FFF2-40B4-BE49-F238E27FC236}">
                <a16:creationId xmlns:a16="http://schemas.microsoft.com/office/drawing/2014/main" id="{D009A031-56DD-DF4A-BE95-EE597A03DEC2}"/>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9490534" y="4610210"/>
            <a:ext cx="2174012" cy="2152272"/>
          </a:xfrm>
          <a:prstGeom prst="rect">
            <a:avLst/>
          </a:prstGeom>
        </p:spPr>
      </p:pic>
    </p:spTree>
    <p:extLst>
      <p:ext uri="{BB962C8B-B14F-4D97-AF65-F5344CB8AC3E}">
        <p14:creationId xmlns:p14="http://schemas.microsoft.com/office/powerpoint/2010/main" val="4025349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iapositive de titr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3F7244-C46B-4E4C-B70E-AF7D24F0FAF4}"/>
              </a:ext>
            </a:extLst>
          </p:cNvPr>
          <p:cNvSpPr/>
          <p:nvPr userDrawn="1"/>
        </p:nvSpPr>
        <p:spPr>
          <a:xfrm>
            <a:off x="-28373" y="0"/>
            <a:ext cx="1222037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6FBADACB-502C-7547-BE96-CFE446FDB68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186" t="6828" r="4420"/>
          <a:stretch/>
        </p:blipFill>
        <p:spPr>
          <a:xfrm>
            <a:off x="-28374" y="0"/>
            <a:ext cx="12220373" cy="4833630"/>
          </a:xfrm>
          <a:prstGeom prst="rect">
            <a:avLst/>
          </a:prstGeom>
        </p:spPr>
      </p:pic>
      <p:pic>
        <p:nvPicPr>
          <p:cNvPr id="6" name="Image 5">
            <a:extLst>
              <a:ext uri="{FF2B5EF4-FFF2-40B4-BE49-F238E27FC236}">
                <a16:creationId xmlns:a16="http://schemas.microsoft.com/office/drawing/2014/main" id="{490C1A78-ED4D-8D45-BB04-0EF72AA921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8373" y="3489031"/>
            <a:ext cx="12220373" cy="1766630"/>
          </a:xfrm>
          <a:prstGeom prst="rect">
            <a:avLst/>
          </a:prstGeom>
        </p:spPr>
      </p:pic>
      <p:sp>
        <p:nvSpPr>
          <p:cNvPr id="2" name="Titre 1">
            <a:extLst>
              <a:ext uri="{FF2B5EF4-FFF2-40B4-BE49-F238E27FC236}">
                <a16:creationId xmlns:a16="http://schemas.microsoft.com/office/drawing/2014/main" id="{C4033240-83AB-204E-8B56-68C37A8C650A}"/>
              </a:ext>
            </a:extLst>
          </p:cNvPr>
          <p:cNvSpPr>
            <a:spLocks noGrp="1"/>
          </p:cNvSpPr>
          <p:nvPr>
            <p:ph type="ctrTitle" hasCustomPrompt="1"/>
          </p:nvPr>
        </p:nvSpPr>
        <p:spPr>
          <a:xfrm>
            <a:off x="3470868" y="522843"/>
            <a:ext cx="8030392" cy="1885457"/>
          </a:xfrm>
        </p:spPr>
        <p:txBody>
          <a:bodyPr anchor="b">
            <a:normAutofit/>
          </a:bodyPr>
          <a:lstStyle>
            <a:lvl1pPr algn="l">
              <a:defRPr sz="4000" b="1">
                <a:solidFill>
                  <a:schemeClr val="bg1"/>
                </a:solidFill>
                <a:latin typeface="Calibri" panose="020F0502020204030204" pitchFamily="34" charset="0"/>
                <a:cs typeface="Calibri" panose="020F0502020204030204" pitchFamily="34" charset="0"/>
              </a:defRPr>
            </a:lvl1pPr>
          </a:lstStyle>
          <a:p>
            <a:r>
              <a:rPr lang="fr-FR" dirty="0"/>
              <a:t>MODIFIEZ LE STYLE DU TITRE</a:t>
            </a:r>
          </a:p>
        </p:txBody>
      </p:sp>
      <p:sp>
        <p:nvSpPr>
          <p:cNvPr id="3" name="Sous-titre 2">
            <a:extLst>
              <a:ext uri="{FF2B5EF4-FFF2-40B4-BE49-F238E27FC236}">
                <a16:creationId xmlns:a16="http://schemas.microsoft.com/office/drawing/2014/main" id="{C0890965-BAA2-DE41-85BB-3A67E7E6C7A2}"/>
              </a:ext>
            </a:extLst>
          </p:cNvPr>
          <p:cNvSpPr>
            <a:spLocks noGrp="1"/>
          </p:cNvSpPr>
          <p:nvPr>
            <p:ph type="subTitle" idx="1"/>
          </p:nvPr>
        </p:nvSpPr>
        <p:spPr>
          <a:xfrm>
            <a:off x="3634154" y="2408300"/>
            <a:ext cx="8030392" cy="767415"/>
          </a:xfrm>
        </p:spPr>
        <p:txBody>
          <a:bodyPr/>
          <a:lstStyle>
            <a:lvl1pPr marL="0" indent="0" algn="l">
              <a:buNone/>
              <a:defRPr sz="24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grpSp>
        <p:nvGrpSpPr>
          <p:cNvPr id="26" name="Groupe 25">
            <a:extLst>
              <a:ext uri="{FF2B5EF4-FFF2-40B4-BE49-F238E27FC236}">
                <a16:creationId xmlns:a16="http://schemas.microsoft.com/office/drawing/2014/main" id="{812CBD93-EEAE-A042-BCFD-1F4B716784A6}"/>
              </a:ext>
            </a:extLst>
          </p:cNvPr>
          <p:cNvGrpSpPr/>
          <p:nvPr userDrawn="1"/>
        </p:nvGrpSpPr>
        <p:grpSpPr>
          <a:xfrm>
            <a:off x="806085" y="5616100"/>
            <a:ext cx="2174012" cy="570574"/>
            <a:chOff x="449986" y="10170911"/>
            <a:chExt cx="1296035" cy="340147"/>
          </a:xfrm>
        </p:grpSpPr>
        <p:sp>
          <p:nvSpPr>
            <p:cNvPr id="27" name="object 35">
              <a:extLst>
                <a:ext uri="{FF2B5EF4-FFF2-40B4-BE49-F238E27FC236}">
                  <a16:creationId xmlns:a16="http://schemas.microsoft.com/office/drawing/2014/main" id="{3C39DA9F-A433-F344-93E3-4C0484380C5C}"/>
                </a:ext>
              </a:extLst>
            </p:cNvPr>
            <p:cNvSpPr/>
            <p:nvPr/>
          </p:nvSpPr>
          <p:spPr>
            <a:xfrm>
              <a:off x="449986" y="10170921"/>
              <a:ext cx="1296035" cy="339725"/>
            </a:xfrm>
            <a:custGeom>
              <a:avLst/>
              <a:gdLst/>
              <a:ahLst/>
              <a:cxnLst/>
              <a:rect l="l" t="t" r="r" b="b"/>
              <a:pathLst>
                <a:path w="1296035" h="339725">
                  <a:moveTo>
                    <a:pt x="338048" y="334670"/>
                  </a:moveTo>
                  <a:lnTo>
                    <a:pt x="12" y="326034"/>
                  </a:lnTo>
                  <a:lnTo>
                    <a:pt x="12" y="339242"/>
                  </a:lnTo>
                  <a:lnTo>
                    <a:pt x="338048" y="339242"/>
                  </a:lnTo>
                  <a:lnTo>
                    <a:pt x="338048" y="334670"/>
                  </a:lnTo>
                  <a:close/>
                </a:path>
                <a:path w="1296035" h="339725">
                  <a:moveTo>
                    <a:pt x="338048" y="279742"/>
                  </a:moveTo>
                  <a:lnTo>
                    <a:pt x="299643" y="286867"/>
                  </a:lnTo>
                  <a:lnTo>
                    <a:pt x="256247" y="290525"/>
                  </a:lnTo>
                  <a:lnTo>
                    <a:pt x="212585" y="291007"/>
                  </a:lnTo>
                  <a:lnTo>
                    <a:pt x="80975" y="290169"/>
                  </a:lnTo>
                  <a:lnTo>
                    <a:pt x="12" y="290245"/>
                  </a:lnTo>
                  <a:lnTo>
                    <a:pt x="12" y="303466"/>
                  </a:lnTo>
                  <a:lnTo>
                    <a:pt x="168795" y="299377"/>
                  </a:lnTo>
                  <a:lnTo>
                    <a:pt x="233095" y="298310"/>
                  </a:lnTo>
                  <a:lnTo>
                    <a:pt x="279260" y="295211"/>
                  </a:lnTo>
                  <a:lnTo>
                    <a:pt x="319125" y="288861"/>
                  </a:lnTo>
                  <a:lnTo>
                    <a:pt x="338048" y="284441"/>
                  </a:lnTo>
                  <a:lnTo>
                    <a:pt x="338048" y="279742"/>
                  </a:lnTo>
                  <a:close/>
                </a:path>
                <a:path w="1296035" h="339725">
                  <a:moveTo>
                    <a:pt x="338048" y="251536"/>
                  </a:moveTo>
                  <a:lnTo>
                    <a:pt x="300278" y="262636"/>
                  </a:lnTo>
                  <a:lnTo>
                    <a:pt x="257111" y="269024"/>
                  </a:lnTo>
                  <a:lnTo>
                    <a:pt x="12" y="272148"/>
                  </a:lnTo>
                  <a:lnTo>
                    <a:pt x="12" y="285369"/>
                  </a:lnTo>
                  <a:lnTo>
                    <a:pt x="223774" y="278168"/>
                  </a:lnTo>
                  <a:lnTo>
                    <a:pt x="269252" y="274231"/>
                  </a:lnTo>
                  <a:lnTo>
                    <a:pt x="310489" y="265645"/>
                  </a:lnTo>
                  <a:lnTo>
                    <a:pt x="338048" y="256387"/>
                  </a:lnTo>
                  <a:lnTo>
                    <a:pt x="338048" y="251536"/>
                  </a:lnTo>
                  <a:close/>
                </a:path>
                <a:path w="1296035" h="339725">
                  <a:moveTo>
                    <a:pt x="338048" y="223443"/>
                  </a:moveTo>
                  <a:lnTo>
                    <a:pt x="301396" y="237858"/>
                  </a:lnTo>
                  <a:lnTo>
                    <a:pt x="258457" y="247205"/>
                  </a:lnTo>
                  <a:lnTo>
                    <a:pt x="204393" y="250825"/>
                  </a:lnTo>
                  <a:lnTo>
                    <a:pt x="12" y="254495"/>
                  </a:lnTo>
                  <a:lnTo>
                    <a:pt x="12" y="267703"/>
                  </a:lnTo>
                  <a:lnTo>
                    <a:pt x="204774" y="258864"/>
                  </a:lnTo>
                  <a:lnTo>
                    <a:pt x="259372" y="253809"/>
                  </a:lnTo>
                  <a:lnTo>
                    <a:pt x="303022" y="243154"/>
                  </a:lnTo>
                  <a:lnTo>
                    <a:pt x="338048" y="228511"/>
                  </a:lnTo>
                  <a:lnTo>
                    <a:pt x="338048" y="223443"/>
                  </a:lnTo>
                  <a:close/>
                </a:path>
                <a:path w="1296035" h="339725">
                  <a:moveTo>
                    <a:pt x="338048" y="195707"/>
                  </a:moveTo>
                  <a:lnTo>
                    <a:pt x="302437" y="213334"/>
                  </a:lnTo>
                  <a:lnTo>
                    <a:pt x="259981" y="225539"/>
                  </a:lnTo>
                  <a:lnTo>
                    <a:pt x="202819" y="230911"/>
                  </a:lnTo>
                  <a:lnTo>
                    <a:pt x="12" y="236410"/>
                  </a:lnTo>
                  <a:lnTo>
                    <a:pt x="12" y="249643"/>
                  </a:lnTo>
                  <a:lnTo>
                    <a:pt x="209981" y="238620"/>
                  </a:lnTo>
                  <a:lnTo>
                    <a:pt x="251066" y="234022"/>
                  </a:lnTo>
                  <a:lnTo>
                    <a:pt x="294005" y="222656"/>
                  </a:lnTo>
                  <a:lnTo>
                    <a:pt x="329488" y="206044"/>
                  </a:lnTo>
                  <a:lnTo>
                    <a:pt x="338048" y="201028"/>
                  </a:lnTo>
                  <a:lnTo>
                    <a:pt x="338048" y="195707"/>
                  </a:lnTo>
                  <a:close/>
                </a:path>
                <a:path w="1296035" h="339725">
                  <a:moveTo>
                    <a:pt x="338048" y="167551"/>
                  </a:moveTo>
                  <a:lnTo>
                    <a:pt x="303784" y="188734"/>
                  </a:lnTo>
                  <a:lnTo>
                    <a:pt x="261899" y="203962"/>
                  </a:lnTo>
                  <a:lnTo>
                    <a:pt x="211251" y="210566"/>
                  </a:lnTo>
                  <a:lnTo>
                    <a:pt x="0" y="219189"/>
                  </a:lnTo>
                  <a:lnTo>
                    <a:pt x="0" y="232435"/>
                  </a:lnTo>
                  <a:lnTo>
                    <a:pt x="173431" y="220865"/>
                  </a:lnTo>
                  <a:lnTo>
                    <a:pt x="211874" y="218490"/>
                  </a:lnTo>
                  <a:lnTo>
                    <a:pt x="231000" y="216522"/>
                  </a:lnTo>
                  <a:lnTo>
                    <a:pt x="274434" y="207238"/>
                  </a:lnTo>
                  <a:lnTo>
                    <a:pt x="314083" y="189268"/>
                  </a:lnTo>
                  <a:lnTo>
                    <a:pt x="338048" y="173215"/>
                  </a:lnTo>
                  <a:lnTo>
                    <a:pt x="338048" y="167551"/>
                  </a:lnTo>
                  <a:close/>
                </a:path>
                <a:path w="1296035" h="339725">
                  <a:moveTo>
                    <a:pt x="338048" y="145122"/>
                  </a:moveTo>
                  <a:lnTo>
                    <a:pt x="329653" y="151206"/>
                  </a:lnTo>
                  <a:lnTo>
                    <a:pt x="321398" y="155562"/>
                  </a:lnTo>
                  <a:lnTo>
                    <a:pt x="313258" y="159308"/>
                  </a:lnTo>
                  <a:lnTo>
                    <a:pt x="305168" y="163576"/>
                  </a:lnTo>
                  <a:lnTo>
                    <a:pt x="263994" y="181940"/>
                  </a:lnTo>
                  <a:lnTo>
                    <a:pt x="213055" y="190373"/>
                  </a:lnTo>
                  <a:lnTo>
                    <a:pt x="45478" y="198678"/>
                  </a:lnTo>
                  <a:lnTo>
                    <a:pt x="0" y="201079"/>
                  </a:lnTo>
                  <a:lnTo>
                    <a:pt x="0" y="214325"/>
                  </a:lnTo>
                  <a:lnTo>
                    <a:pt x="175145" y="201066"/>
                  </a:lnTo>
                  <a:lnTo>
                    <a:pt x="213804" y="198297"/>
                  </a:lnTo>
                  <a:lnTo>
                    <a:pt x="255651" y="191287"/>
                  </a:lnTo>
                  <a:lnTo>
                    <a:pt x="297764" y="174459"/>
                  </a:lnTo>
                  <a:lnTo>
                    <a:pt x="330403" y="151879"/>
                  </a:lnTo>
                  <a:lnTo>
                    <a:pt x="338048" y="145364"/>
                  </a:lnTo>
                  <a:lnTo>
                    <a:pt x="338048" y="145122"/>
                  </a:lnTo>
                  <a:close/>
                </a:path>
                <a:path w="1296035" h="339725">
                  <a:moveTo>
                    <a:pt x="338048" y="111506"/>
                  </a:moveTo>
                  <a:lnTo>
                    <a:pt x="308902" y="136194"/>
                  </a:lnTo>
                  <a:lnTo>
                    <a:pt x="269836" y="152298"/>
                  </a:lnTo>
                  <a:lnTo>
                    <a:pt x="259676" y="156692"/>
                  </a:lnTo>
                  <a:lnTo>
                    <a:pt x="222110" y="168973"/>
                  </a:lnTo>
                  <a:lnTo>
                    <a:pt x="84912" y="177673"/>
                  </a:lnTo>
                  <a:lnTo>
                    <a:pt x="0" y="183438"/>
                  </a:lnTo>
                  <a:lnTo>
                    <a:pt x="0" y="196723"/>
                  </a:lnTo>
                  <a:lnTo>
                    <a:pt x="153466" y="182803"/>
                  </a:lnTo>
                  <a:lnTo>
                    <a:pt x="208889" y="178346"/>
                  </a:lnTo>
                  <a:lnTo>
                    <a:pt x="247256" y="172351"/>
                  </a:lnTo>
                  <a:lnTo>
                    <a:pt x="289115" y="155879"/>
                  </a:lnTo>
                  <a:lnTo>
                    <a:pt x="328180" y="126174"/>
                  </a:lnTo>
                  <a:lnTo>
                    <a:pt x="338048" y="116205"/>
                  </a:lnTo>
                  <a:lnTo>
                    <a:pt x="338048" y="111506"/>
                  </a:lnTo>
                  <a:close/>
                </a:path>
                <a:path w="1296035" h="339725">
                  <a:moveTo>
                    <a:pt x="338048" y="83642"/>
                  </a:moveTo>
                  <a:lnTo>
                    <a:pt x="307606" y="112674"/>
                  </a:lnTo>
                  <a:lnTo>
                    <a:pt x="269125" y="136740"/>
                  </a:lnTo>
                  <a:lnTo>
                    <a:pt x="199224" y="150482"/>
                  </a:lnTo>
                  <a:lnTo>
                    <a:pt x="0" y="165290"/>
                  </a:lnTo>
                  <a:lnTo>
                    <a:pt x="0" y="178549"/>
                  </a:lnTo>
                  <a:lnTo>
                    <a:pt x="210185" y="158102"/>
                  </a:lnTo>
                  <a:lnTo>
                    <a:pt x="249148" y="150660"/>
                  </a:lnTo>
                  <a:lnTo>
                    <a:pt x="291223" y="131127"/>
                  </a:lnTo>
                  <a:lnTo>
                    <a:pt x="324548" y="103073"/>
                  </a:lnTo>
                  <a:lnTo>
                    <a:pt x="338048" y="88392"/>
                  </a:lnTo>
                  <a:lnTo>
                    <a:pt x="338048" y="83642"/>
                  </a:lnTo>
                  <a:close/>
                </a:path>
                <a:path w="1296035" h="339725">
                  <a:moveTo>
                    <a:pt x="338048" y="55778"/>
                  </a:moveTo>
                  <a:lnTo>
                    <a:pt x="308813" y="87706"/>
                  </a:lnTo>
                  <a:lnTo>
                    <a:pt x="270243" y="114566"/>
                  </a:lnTo>
                  <a:lnTo>
                    <a:pt x="226187" y="127990"/>
                  </a:lnTo>
                  <a:lnTo>
                    <a:pt x="0" y="147688"/>
                  </a:lnTo>
                  <a:lnTo>
                    <a:pt x="0" y="160972"/>
                  </a:lnTo>
                  <a:lnTo>
                    <a:pt x="212801" y="138163"/>
                  </a:lnTo>
                  <a:lnTo>
                    <a:pt x="251777" y="129451"/>
                  </a:lnTo>
                  <a:lnTo>
                    <a:pt x="293243" y="107251"/>
                  </a:lnTo>
                  <a:lnTo>
                    <a:pt x="325297" y="76174"/>
                  </a:lnTo>
                  <a:lnTo>
                    <a:pt x="338048" y="60198"/>
                  </a:lnTo>
                  <a:lnTo>
                    <a:pt x="338048" y="55778"/>
                  </a:lnTo>
                  <a:close/>
                </a:path>
                <a:path w="1296035" h="339725">
                  <a:moveTo>
                    <a:pt x="338048" y="27609"/>
                  </a:moveTo>
                  <a:lnTo>
                    <a:pt x="310527" y="60909"/>
                  </a:lnTo>
                  <a:lnTo>
                    <a:pt x="273164" y="90970"/>
                  </a:lnTo>
                  <a:lnTo>
                    <a:pt x="229400" y="107035"/>
                  </a:lnTo>
                  <a:lnTo>
                    <a:pt x="0" y="130060"/>
                  </a:lnTo>
                  <a:lnTo>
                    <a:pt x="0" y="143383"/>
                  </a:lnTo>
                  <a:lnTo>
                    <a:pt x="136715" y="127012"/>
                  </a:lnTo>
                  <a:lnTo>
                    <a:pt x="207162" y="118859"/>
                  </a:lnTo>
                  <a:lnTo>
                    <a:pt x="216052" y="117665"/>
                  </a:lnTo>
                  <a:lnTo>
                    <a:pt x="255028" y="107315"/>
                  </a:lnTo>
                  <a:lnTo>
                    <a:pt x="295198" y="82575"/>
                  </a:lnTo>
                  <a:lnTo>
                    <a:pt x="325678" y="49339"/>
                  </a:lnTo>
                  <a:lnTo>
                    <a:pt x="338048" y="32499"/>
                  </a:lnTo>
                  <a:lnTo>
                    <a:pt x="338048" y="27609"/>
                  </a:lnTo>
                  <a:close/>
                </a:path>
                <a:path w="1296035" h="339725">
                  <a:moveTo>
                    <a:pt x="338048" y="0"/>
                  </a:moveTo>
                  <a:lnTo>
                    <a:pt x="311759" y="34315"/>
                  </a:lnTo>
                  <a:lnTo>
                    <a:pt x="275031" y="66433"/>
                  </a:lnTo>
                  <a:lnTo>
                    <a:pt x="231546" y="85153"/>
                  </a:lnTo>
                  <a:lnTo>
                    <a:pt x="12" y="112064"/>
                  </a:lnTo>
                  <a:lnTo>
                    <a:pt x="12" y="125387"/>
                  </a:lnTo>
                  <a:lnTo>
                    <a:pt x="209461" y="97878"/>
                  </a:lnTo>
                  <a:lnTo>
                    <a:pt x="257073" y="84099"/>
                  </a:lnTo>
                  <a:lnTo>
                    <a:pt x="297192" y="56388"/>
                  </a:lnTo>
                  <a:lnTo>
                    <a:pt x="326669" y="21958"/>
                  </a:lnTo>
                  <a:lnTo>
                    <a:pt x="338048" y="5359"/>
                  </a:lnTo>
                  <a:lnTo>
                    <a:pt x="338048" y="0"/>
                  </a:lnTo>
                  <a:close/>
                </a:path>
                <a:path w="1296035" h="339725">
                  <a:moveTo>
                    <a:pt x="338061" y="307022"/>
                  </a:moveTo>
                  <a:lnTo>
                    <a:pt x="318770" y="308825"/>
                  </a:lnTo>
                  <a:lnTo>
                    <a:pt x="298716" y="310159"/>
                  </a:lnTo>
                  <a:lnTo>
                    <a:pt x="277749" y="311010"/>
                  </a:lnTo>
                  <a:lnTo>
                    <a:pt x="233921" y="311442"/>
                  </a:lnTo>
                  <a:lnTo>
                    <a:pt x="212077" y="311302"/>
                  </a:lnTo>
                  <a:lnTo>
                    <a:pt x="12" y="307936"/>
                  </a:lnTo>
                  <a:lnTo>
                    <a:pt x="12" y="321157"/>
                  </a:lnTo>
                  <a:lnTo>
                    <a:pt x="168402" y="319735"/>
                  </a:lnTo>
                  <a:lnTo>
                    <a:pt x="255917" y="318071"/>
                  </a:lnTo>
                  <a:lnTo>
                    <a:pt x="298818" y="315734"/>
                  </a:lnTo>
                  <a:lnTo>
                    <a:pt x="338061" y="311619"/>
                  </a:lnTo>
                  <a:lnTo>
                    <a:pt x="338061" y="307022"/>
                  </a:lnTo>
                  <a:close/>
                </a:path>
                <a:path w="1296035" h="339725">
                  <a:moveTo>
                    <a:pt x="1296009" y="135953"/>
                  </a:moveTo>
                  <a:lnTo>
                    <a:pt x="1279105" y="135953"/>
                  </a:lnTo>
                  <a:lnTo>
                    <a:pt x="1279105" y="339242"/>
                  </a:lnTo>
                  <a:lnTo>
                    <a:pt x="1296009" y="339242"/>
                  </a:lnTo>
                  <a:lnTo>
                    <a:pt x="1296009" y="135953"/>
                  </a:lnTo>
                  <a:close/>
                </a:path>
              </a:pathLst>
            </a:custGeom>
            <a:solidFill>
              <a:srgbClr val="FFFFFF"/>
            </a:solidFill>
          </p:spPr>
          <p:txBody>
            <a:bodyPr wrap="square" lIns="0" tIns="0" rIns="0" bIns="0" rtlCol="0"/>
            <a:lstStyle/>
            <a:p>
              <a:endParaRPr/>
            </a:p>
          </p:txBody>
        </p:sp>
        <p:pic>
          <p:nvPicPr>
            <p:cNvPr id="28" name="object 36">
              <a:extLst>
                <a:ext uri="{FF2B5EF4-FFF2-40B4-BE49-F238E27FC236}">
                  <a16:creationId xmlns:a16="http://schemas.microsoft.com/office/drawing/2014/main" id="{6A98CC41-A5CE-9E4F-93AC-BCF4DA82BC20}"/>
                </a:ext>
              </a:extLst>
            </p:cNvPr>
            <p:cNvPicPr/>
            <p:nvPr/>
          </p:nvPicPr>
          <p:blipFill>
            <a:blip r:embed="rId4" cstate="print"/>
            <a:stretch>
              <a:fillRect/>
            </a:stretch>
          </p:blipFill>
          <p:spPr>
            <a:xfrm>
              <a:off x="931898" y="10170911"/>
              <a:ext cx="751853" cy="340147"/>
            </a:xfrm>
            <a:prstGeom prst="rect">
              <a:avLst/>
            </a:prstGeom>
          </p:spPr>
        </p:pic>
        <p:sp>
          <p:nvSpPr>
            <p:cNvPr id="29" name="object 37">
              <a:extLst>
                <a:ext uri="{FF2B5EF4-FFF2-40B4-BE49-F238E27FC236}">
                  <a16:creationId xmlns:a16="http://schemas.microsoft.com/office/drawing/2014/main" id="{40DF6234-BE1E-634F-B198-2C0F49E2633F}"/>
                </a:ext>
              </a:extLst>
            </p:cNvPr>
            <p:cNvSpPr/>
            <p:nvPr/>
          </p:nvSpPr>
          <p:spPr>
            <a:xfrm>
              <a:off x="591172" y="10310101"/>
              <a:ext cx="295275" cy="196850"/>
            </a:xfrm>
            <a:custGeom>
              <a:avLst/>
              <a:gdLst/>
              <a:ahLst/>
              <a:cxnLst/>
              <a:rect l="l" t="t" r="r" b="b"/>
              <a:pathLst>
                <a:path w="295275" h="196850">
                  <a:moveTo>
                    <a:pt x="294843" y="0"/>
                  </a:moveTo>
                  <a:lnTo>
                    <a:pt x="0" y="0"/>
                  </a:lnTo>
                  <a:lnTo>
                    <a:pt x="0" y="196811"/>
                  </a:lnTo>
                  <a:lnTo>
                    <a:pt x="294843" y="196811"/>
                  </a:lnTo>
                  <a:lnTo>
                    <a:pt x="294843" y="0"/>
                  </a:lnTo>
                  <a:close/>
                </a:path>
              </a:pathLst>
            </a:custGeom>
            <a:solidFill>
              <a:srgbClr val="034EA2"/>
            </a:solidFill>
          </p:spPr>
          <p:txBody>
            <a:bodyPr wrap="square" lIns="0" tIns="0" rIns="0" bIns="0" rtlCol="0"/>
            <a:lstStyle/>
            <a:p>
              <a:endParaRPr/>
            </a:p>
          </p:txBody>
        </p:sp>
        <p:sp>
          <p:nvSpPr>
            <p:cNvPr id="30" name="object 38">
              <a:extLst>
                <a:ext uri="{FF2B5EF4-FFF2-40B4-BE49-F238E27FC236}">
                  <a16:creationId xmlns:a16="http://schemas.microsoft.com/office/drawing/2014/main" id="{161092E4-A3F2-A044-A45C-84F5555B4234}"/>
                </a:ext>
              </a:extLst>
            </p:cNvPr>
            <p:cNvSpPr/>
            <p:nvPr/>
          </p:nvSpPr>
          <p:spPr>
            <a:xfrm>
              <a:off x="591172" y="10310101"/>
              <a:ext cx="295275" cy="196850"/>
            </a:xfrm>
            <a:custGeom>
              <a:avLst/>
              <a:gdLst/>
              <a:ahLst/>
              <a:cxnLst/>
              <a:rect l="l" t="t" r="r" b="b"/>
              <a:pathLst>
                <a:path w="295275" h="196850">
                  <a:moveTo>
                    <a:pt x="294843" y="0"/>
                  </a:moveTo>
                  <a:lnTo>
                    <a:pt x="0" y="0"/>
                  </a:lnTo>
                  <a:lnTo>
                    <a:pt x="0" y="196811"/>
                  </a:lnTo>
                  <a:lnTo>
                    <a:pt x="294843" y="196811"/>
                  </a:lnTo>
                  <a:lnTo>
                    <a:pt x="294843" y="0"/>
                  </a:lnTo>
                  <a:close/>
                </a:path>
              </a:pathLst>
            </a:custGeom>
            <a:ln w="6502">
              <a:solidFill>
                <a:srgbClr val="FFFFFF"/>
              </a:solidFill>
            </a:ln>
          </p:spPr>
          <p:txBody>
            <a:bodyPr wrap="square" lIns="0" tIns="0" rIns="0" bIns="0" rtlCol="0"/>
            <a:lstStyle/>
            <a:p>
              <a:endParaRPr/>
            </a:p>
          </p:txBody>
        </p:sp>
        <p:pic>
          <p:nvPicPr>
            <p:cNvPr id="31" name="object 39">
              <a:extLst>
                <a:ext uri="{FF2B5EF4-FFF2-40B4-BE49-F238E27FC236}">
                  <a16:creationId xmlns:a16="http://schemas.microsoft.com/office/drawing/2014/main" id="{04965A3F-A6E9-9A47-A20E-E026631C318D}"/>
                </a:ext>
              </a:extLst>
            </p:cNvPr>
            <p:cNvPicPr/>
            <p:nvPr/>
          </p:nvPicPr>
          <p:blipFill>
            <a:blip r:embed="rId5" cstate="print"/>
            <a:stretch>
              <a:fillRect/>
            </a:stretch>
          </p:blipFill>
          <p:spPr>
            <a:xfrm>
              <a:off x="659709" y="10327608"/>
              <a:ext cx="158814" cy="158233"/>
            </a:xfrm>
            <a:prstGeom prst="rect">
              <a:avLst/>
            </a:prstGeom>
          </p:spPr>
        </p:pic>
      </p:grpSp>
      <p:pic>
        <p:nvPicPr>
          <p:cNvPr id="32" name="Image 31">
            <a:extLst>
              <a:ext uri="{FF2B5EF4-FFF2-40B4-BE49-F238E27FC236}">
                <a16:creationId xmlns:a16="http://schemas.microsoft.com/office/drawing/2014/main" id="{C1F65D3E-C775-C24F-B125-5EE1DF0D281F}"/>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490534" y="4610210"/>
            <a:ext cx="2174012" cy="2152272"/>
          </a:xfrm>
          <a:prstGeom prst="rect">
            <a:avLst/>
          </a:prstGeom>
        </p:spPr>
      </p:pic>
    </p:spTree>
    <p:extLst>
      <p:ext uri="{BB962C8B-B14F-4D97-AF65-F5344CB8AC3E}">
        <p14:creationId xmlns:p14="http://schemas.microsoft.com/office/powerpoint/2010/main" val="2081397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033240-83AB-204E-8B56-68C37A8C650A}"/>
              </a:ext>
            </a:extLst>
          </p:cNvPr>
          <p:cNvSpPr>
            <a:spLocks noGrp="1"/>
          </p:cNvSpPr>
          <p:nvPr>
            <p:ph type="ctrTitle" hasCustomPrompt="1"/>
          </p:nvPr>
        </p:nvSpPr>
        <p:spPr>
          <a:xfrm>
            <a:off x="1524000" y="1961661"/>
            <a:ext cx="9144000" cy="1548301"/>
          </a:xfrm>
        </p:spPr>
        <p:txBody>
          <a:bodyPr anchor="b"/>
          <a:lstStyle>
            <a:lvl1pPr algn="ctr">
              <a:defRPr sz="4000" b="1">
                <a:solidFill>
                  <a:schemeClr val="accent1"/>
                </a:solidFill>
                <a:latin typeface="Calibri" panose="020F0502020204030204" pitchFamily="34" charset="0"/>
                <a:cs typeface="Calibri" panose="020F0502020204030204" pitchFamily="34" charset="0"/>
              </a:defRPr>
            </a:lvl1pPr>
          </a:lstStyle>
          <a:p>
            <a:r>
              <a:rPr lang="fr-FR" dirty="0"/>
              <a:t>MODIFIEZ LE STYLE DU TITRE</a:t>
            </a:r>
          </a:p>
        </p:txBody>
      </p:sp>
      <p:sp>
        <p:nvSpPr>
          <p:cNvPr id="3" name="Sous-titre 2">
            <a:extLst>
              <a:ext uri="{FF2B5EF4-FFF2-40B4-BE49-F238E27FC236}">
                <a16:creationId xmlns:a16="http://schemas.microsoft.com/office/drawing/2014/main" id="{C0890965-BAA2-DE41-85BB-3A67E7E6C7A2}"/>
              </a:ext>
            </a:extLst>
          </p:cNvPr>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Tree>
    <p:extLst>
      <p:ext uri="{BB962C8B-B14F-4D97-AF65-F5344CB8AC3E}">
        <p14:creationId xmlns:p14="http://schemas.microsoft.com/office/powerpoint/2010/main" val="3426453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3C02E2-3A09-A74F-A485-9F8D7FF78A7A}"/>
              </a:ext>
            </a:extLst>
          </p:cNvPr>
          <p:cNvSpPr>
            <a:spLocks noGrp="1"/>
          </p:cNvSpPr>
          <p:nvPr>
            <p:ph type="title" hasCustomPrompt="1"/>
          </p:nvPr>
        </p:nvSpPr>
        <p:spPr/>
        <p:txBody>
          <a:bodyPr/>
          <a:lstStyle>
            <a:lvl1pPr>
              <a:defRPr b="1">
                <a:latin typeface="Calibri" panose="020F0502020204030204" pitchFamily="34" charset="0"/>
                <a:cs typeface="Calibri" panose="020F0502020204030204" pitchFamily="34" charset="0"/>
              </a:defRPr>
            </a:lvl1pPr>
          </a:lstStyle>
          <a:p>
            <a:r>
              <a:rPr lang="fr-FR" dirty="0"/>
              <a:t>MODIFIEZ LE STYLE DU TITRE</a:t>
            </a:r>
          </a:p>
        </p:txBody>
      </p:sp>
      <p:sp>
        <p:nvSpPr>
          <p:cNvPr id="3" name="Espace réservé du contenu 2">
            <a:extLst>
              <a:ext uri="{FF2B5EF4-FFF2-40B4-BE49-F238E27FC236}">
                <a16:creationId xmlns:a16="http://schemas.microsoft.com/office/drawing/2014/main" id="{E0D7B4C1-6E7D-6041-A2A6-62C68A8AA918}"/>
              </a:ext>
            </a:extLst>
          </p:cNvPr>
          <p:cNvSpPr>
            <a:spLocks noGrp="1"/>
          </p:cNvSpPr>
          <p:nvPr>
            <p:ph idx="1"/>
          </p:nvPr>
        </p:nvSpPr>
        <p:spPr>
          <a:xfrm>
            <a:off x="672123" y="1361440"/>
            <a:ext cx="11035323" cy="4612639"/>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58614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endParaRPr lang="en-GB"/>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a:t>Edit Master text styles</a:t>
            </a:r>
          </a:p>
        </p:txBody>
      </p:sp>
    </p:spTree>
    <p:extLst>
      <p:ext uri="{BB962C8B-B14F-4D97-AF65-F5344CB8AC3E}">
        <p14:creationId xmlns:p14="http://schemas.microsoft.com/office/powerpoint/2010/main" val="21542424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a:t>Click to edit Master title style</a:t>
            </a:r>
            <a:endParaRPr lang="en-GB"/>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2572864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38226970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2" name="Image 31">
            <a:extLst>
              <a:ext uri="{FF2B5EF4-FFF2-40B4-BE49-F238E27FC236}">
                <a16:creationId xmlns:a16="http://schemas.microsoft.com/office/drawing/2014/main" id="{C23E2020-DE89-CA47-9CDF-99660A9A95F1}"/>
              </a:ext>
            </a:extLst>
          </p:cNvPr>
          <p:cNvPicPr>
            <a:picLocks noChangeAspect="1"/>
          </p:cNvPicPr>
          <p:nvPr userDrawn="1"/>
        </p:nvPicPr>
        <p:blipFill rotWithShape="1">
          <a:blip r:embed="rId9" cstate="screen">
            <a:extLst>
              <a:ext uri="{28A0092B-C50C-407E-A947-70E740481C1C}">
                <a14:useLocalDpi xmlns:a14="http://schemas.microsoft.com/office/drawing/2010/main"/>
              </a:ext>
            </a:extLst>
          </a:blip>
          <a:srcRect t="-18056" b="-18614"/>
          <a:stretch/>
        </p:blipFill>
        <p:spPr>
          <a:xfrm>
            <a:off x="-47752" y="-210477"/>
            <a:ext cx="12240000" cy="1476030"/>
          </a:xfrm>
          <a:prstGeom prst="rect">
            <a:avLst/>
          </a:prstGeom>
        </p:spPr>
      </p:pic>
      <p:sp>
        <p:nvSpPr>
          <p:cNvPr id="4" name="Rectangle 3"/>
          <p:cNvSpPr/>
          <p:nvPr userDrawn="1"/>
        </p:nvSpPr>
        <p:spPr>
          <a:xfrm rot="21429509" flipV="1">
            <a:off x="-9125" y="995600"/>
            <a:ext cx="10232875" cy="8375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30" name="Image 29">
            <a:extLst>
              <a:ext uri="{FF2B5EF4-FFF2-40B4-BE49-F238E27FC236}">
                <a16:creationId xmlns:a16="http://schemas.microsoft.com/office/drawing/2014/main" id="{DF49EF1F-8167-0C4A-9CBF-68680B90C488}"/>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3595" y="490189"/>
            <a:ext cx="12220092" cy="845589"/>
          </a:xfrm>
          <a:prstGeom prst="rect">
            <a:avLst/>
          </a:prstGeom>
        </p:spPr>
      </p:pic>
      <p:sp>
        <p:nvSpPr>
          <p:cNvPr id="2" name="Espace réservé du titre 1">
            <a:extLst>
              <a:ext uri="{FF2B5EF4-FFF2-40B4-BE49-F238E27FC236}">
                <a16:creationId xmlns:a16="http://schemas.microsoft.com/office/drawing/2014/main" id="{A4106F71-10CB-A84F-B822-37922CB78237}"/>
              </a:ext>
            </a:extLst>
          </p:cNvPr>
          <p:cNvSpPr>
            <a:spLocks noGrp="1"/>
          </p:cNvSpPr>
          <p:nvPr>
            <p:ph type="title"/>
          </p:nvPr>
        </p:nvSpPr>
        <p:spPr>
          <a:xfrm>
            <a:off x="631595" y="238540"/>
            <a:ext cx="8199789" cy="503935"/>
          </a:xfrm>
          <a:prstGeom prst="rect">
            <a:avLst/>
          </a:prstGeom>
        </p:spPr>
        <p:txBody>
          <a:bodyPr vert="horz" lIns="91440" tIns="45720" rIns="91440" bIns="45720" rtlCol="0" anchor="b">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0471A245-54F5-1A4C-B9FB-12674D529553}"/>
              </a:ext>
            </a:extLst>
          </p:cNvPr>
          <p:cNvSpPr>
            <a:spLocks noGrp="1"/>
          </p:cNvSpPr>
          <p:nvPr>
            <p:ph type="body" idx="1"/>
          </p:nvPr>
        </p:nvSpPr>
        <p:spPr>
          <a:xfrm>
            <a:off x="570523" y="1723578"/>
            <a:ext cx="10783277" cy="4275796"/>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8" name="Image 7">
            <a:extLst>
              <a:ext uri="{FF2B5EF4-FFF2-40B4-BE49-F238E27FC236}">
                <a16:creationId xmlns:a16="http://schemas.microsoft.com/office/drawing/2014/main" id="{186B7857-767B-744B-9BA0-67CDD20B6B8D}"/>
              </a:ext>
            </a:extLst>
          </p:cNvPr>
          <p:cNvPicPr>
            <a:picLocks noChangeAspect="1"/>
          </p:cNvPicPr>
          <p:nvPr userDrawn="1"/>
        </p:nvPicPr>
        <p:blipFill rotWithShape="1">
          <a:blip r:embed="rId11" cstate="screen">
            <a:extLst>
              <a:ext uri="{28A0092B-C50C-407E-A947-70E740481C1C}">
                <a14:useLocalDpi xmlns:a14="http://schemas.microsoft.com/office/drawing/2010/main"/>
              </a:ext>
            </a:extLst>
          </a:blip>
          <a:srcRect t="-1521"/>
          <a:stretch/>
        </p:blipFill>
        <p:spPr>
          <a:xfrm>
            <a:off x="-3069" y="6040014"/>
            <a:ext cx="12192000" cy="816259"/>
          </a:xfrm>
          <a:prstGeom prst="rect">
            <a:avLst/>
          </a:prstGeom>
        </p:spPr>
      </p:pic>
      <p:grpSp>
        <p:nvGrpSpPr>
          <p:cNvPr id="9" name="Groupe 8">
            <a:extLst>
              <a:ext uri="{FF2B5EF4-FFF2-40B4-BE49-F238E27FC236}">
                <a16:creationId xmlns:a16="http://schemas.microsoft.com/office/drawing/2014/main" id="{4337D758-D795-4042-98F8-205FAC5351D3}"/>
              </a:ext>
            </a:extLst>
          </p:cNvPr>
          <p:cNvGrpSpPr/>
          <p:nvPr userDrawn="1"/>
        </p:nvGrpSpPr>
        <p:grpSpPr>
          <a:xfrm>
            <a:off x="700171" y="6427814"/>
            <a:ext cx="1260787" cy="330896"/>
            <a:chOff x="449986" y="10170911"/>
            <a:chExt cx="1296035" cy="340147"/>
          </a:xfrm>
        </p:grpSpPr>
        <p:sp>
          <p:nvSpPr>
            <p:cNvPr id="10" name="object 35">
              <a:extLst>
                <a:ext uri="{FF2B5EF4-FFF2-40B4-BE49-F238E27FC236}">
                  <a16:creationId xmlns:a16="http://schemas.microsoft.com/office/drawing/2014/main" id="{9D846049-82B6-D94C-A3CD-343A9A6F4A03}"/>
                </a:ext>
              </a:extLst>
            </p:cNvPr>
            <p:cNvSpPr/>
            <p:nvPr/>
          </p:nvSpPr>
          <p:spPr>
            <a:xfrm>
              <a:off x="449986" y="10170921"/>
              <a:ext cx="1296035" cy="339725"/>
            </a:xfrm>
            <a:custGeom>
              <a:avLst/>
              <a:gdLst/>
              <a:ahLst/>
              <a:cxnLst/>
              <a:rect l="l" t="t" r="r" b="b"/>
              <a:pathLst>
                <a:path w="1296035" h="339725">
                  <a:moveTo>
                    <a:pt x="338048" y="334670"/>
                  </a:moveTo>
                  <a:lnTo>
                    <a:pt x="12" y="326034"/>
                  </a:lnTo>
                  <a:lnTo>
                    <a:pt x="12" y="339242"/>
                  </a:lnTo>
                  <a:lnTo>
                    <a:pt x="338048" y="339242"/>
                  </a:lnTo>
                  <a:lnTo>
                    <a:pt x="338048" y="334670"/>
                  </a:lnTo>
                  <a:close/>
                </a:path>
                <a:path w="1296035" h="339725">
                  <a:moveTo>
                    <a:pt x="338048" y="279742"/>
                  </a:moveTo>
                  <a:lnTo>
                    <a:pt x="299643" y="286867"/>
                  </a:lnTo>
                  <a:lnTo>
                    <a:pt x="256247" y="290525"/>
                  </a:lnTo>
                  <a:lnTo>
                    <a:pt x="212585" y="291007"/>
                  </a:lnTo>
                  <a:lnTo>
                    <a:pt x="80975" y="290169"/>
                  </a:lnTo>
                  <a:lnTo>
                    <a:pt x="12" y="290245"/>
                  </a:lnTo>
                  <a:lnTo>
                    <a:pt x="12" y="303466"/>
                  </a:lnTo>
                  <a:lnTo>
                    <a:pt x="168795" y="299377"/>
                  </a:lnTo>
                  <a:lnTo>
                    <a:pt x="233095" y="298310"/>
                  </a:lnTo>
                  <a:lnTo>
                    <a:pt x="279260" y="295211"/>
                  </a:lnTo>
                  <a:lnTo>
                    <a:pt x="319125" y="288861"/>
                  </a:lnTo>
                  <a:lnTo>
                    <a:pt x="338048" y="284441"/>
                  </a:lnTo>
                  <a:lnTo>
                    <a:pt x="338048" y="279742"/>
                  </a:lnTo>
                  <a:close/>
                </a:path>
                <a:path w="1296035" h="339725">
                  <a:moveTo>
                    <a:pt x="338048" y="251536"/>
                  </a:moveTo>
                  <a:lnTo>
                    <a:pt x="300278" y="262636"/>
                  </a:lnTo>
                  <a:lnTo>
                    <a:pt x="257111" y="269024"/>
                  </a:lnTo>
                  <a:lnTo>
                    <a:pt x="12" y="272148"/>
                  </a:lnTo>
                  <a:lnTo>
                    <a:pt x="12" y="285369"/>
                  </a:lnTo>
                  <a:lnTo>
                    <a:pt x="223774" y="278168"/>
                  </a:lnTo>
                  <a:lnTo>
                    <a:pt x="269252" y="274231"/>
                  </a:lnTo>
                  <a:lnTo>
                    <a:pt x="310489" y="265645"/>
                  </a:lnTo>
                  <a:lnTo>
                    <a:pt x="338048" y="256387"/>
                  </a:lnTo>
                  <a:lnTo>
                    <a:pt x="338048" y="251536"/>
                  </a:lnTo>
                  <a:close/>
                </a:path>
                <a:path w="1296035" h="339725">
                  <a:moveTo>
                    <a:pt x="338048" y="223443"/>
                  </a:moveTo>
                  <a:lnTo>
                    <a:pt x="301396" y="237858"/>
                  </a:lnTo>
                  <a:lnTo>
                    <a:pt x="258457" y="247205"/>
                  </a:lnTo>
                  <a:lnTo>
                    <a:pt x="204393" y="250825"/>
                  </a:lnTo>
                  <a:lnTo>
                    <a:pt x="12" y="254495"/>
                  </a:lnTo>
                  <a:lnTo>
                    <a:pt x="12" y="267703"/>
                  </a:lnTo>
                  <a:lnTo>
                    <a:pt x="204774" y="258864"/>
                  </a:lnTo>
                  <a:lnTo>
                    <a:pt x="259372" y="253809"/>
                  </a:lnTo>
                  <a:lnTo>
                    <a:pt x="303022" y="243154"/>
                  </a:lnTo>
                  <a:lnTo>
                    <a:pt x="338048" y="228511"/>
                  </a:lnTo>
                  <a:lnTo>
                    <a:pt x="338048" y="223443"/>
                  </a:lnTo>
                  <a:close/>
                </a:path>
                <a:path w="1296035" h="339725">
                  <a:moveTo>
                    <a:pt x="338048" y="195707"/>
                  </a:moveTo>
                  <a:lnTo>
                    <a:pt x="302437" y="213334"/>
                  </a:lnTo>
                  <a:lnTo>
                    <a:pt x="259981" y="225539"/>
                  </a:lnTo>
                  <a:lnTo>
                    <a:pt x="202819" y="230911"/>
                  </a:lnTo>
                  <a:lnTo>
                    <a:pt x="12" y="236410"/>
                  </a:lnTo>
                  <a:lnTo>
                    <a:pt x="12" y="249643"/>
                  </a:lnTo>
                  <a:lnTo>
                    <a:pt x="209981" y="238620"/>
                  </a:lnTo>
                  <a:lnTo>
                    <a:pt x="251066" y="234022"/>
                  </a:lnTo>
                  <a:lnTo>
                    <a:pt x="294005" y="222656"/>
                  </a:lnTo>
                  <a:lnTo>
                    <a:pt x="329488" y="206044"/>
                  </a:lnTo>
                  <a:lnTo>
                    <a:pt x="338048" y="201028"/>
                  </a:lnTo>
                  <a:lnTo>
                    <a:pt x="338048" y="195707"/>
                  </a:lnTo>
                  <a:close/>
                </a:path>
                <a:path w="1296035" h="339725">
                  <a:moveTo>
                    <a:pt x="338048" y="167551"/>
                  </a:moveTo>
                  <a:lnTo>
                    <a:pt x="303784" y="188734"/>
                  </a:lnTo>
                  <a:lnTo>
                    <a:pt x="261899" y="203962"/>
                  </a:lnTo>
                  <a:lnTo>
                    <a:pt x="211251" y="210566"/>
                  </a:lnTo>
                  <a:lnTo>
                    <a:pt x="0" y="219189"/>
                  </a:lnTo>
                  <a:lnTo>
                    <a:pt x="0" y="232435"/>
                  </a:lnTo>
                  <a:lnTo>
                    <a:pt x="173431" y="220865"/>
                  </a:lnTo>
                  <a:lnTo>
                    <a:pt x="211874" y="218490"/>
                  </a:lnTo>
                  <a:lnTo>
                    <a:pt x="231000" y="216522"/>
                  </a:lnTo>
                  <a:lnTo>
                    <a:pt x="274434" y="207238"/>
                  </a:lnTo>
                  <a:lnTo>
                    <a:pt x="314083" y="189268"/>
                  </a:lnTo>
                  <a:lnTo>
                    <a:pt x="338048" y="173215"/>
                  </a:lnTo>
                  <a:lnTo>
                    <a:pt x="338048" y="167551"/>
                  </a:lnTo>
                  <a:close/>
                </a:path>
                <a:path w="1296035" h="339725">
                  <a:moveTo>
                    <a:pt x="338048" y="145122"/>
                  </a:moveTo>
                  <a:lnTo>
                    <a:pt x="329653" y="151206"/>
                  </a:lnTo>
                  <a:lnTo>
                    <a:pt x="321398" y="155562"/>
                  </a:lnTo>
                  <a:lnTo>
                    <a:pt x="313258" y="159308"/>
                  </a:lnTo>
                  <a:lnTo>
                    <a:pt x="305168" y="163576"/>
                  </a:lnTo>
                  <a:lnTo>
                    <a:pt x="263994" y="181940"/>
                  </a:lnTo>
                  <a:lnTo>
                    <a:pt x="213055" y="190373"/>
                  </a:lnTo>
                  <a:lnTo>
                    <a:pt x="45478" y="198678"/>
                  </a:lnTo>
                  <a:lnTo>
                    <a:pt x="0" y="201079"/>
                  </a:lnTo>
                  <a:lnTo>
                    <a:pt x="0" y="214325"/>
                  </a:lnTo>
                  <a:lnTo>
                    <a:pt x="175145" y="201066"/>
                  </a:lnTo>
                  <a:lnTo>
                    <a:pt x="213804" y="198297"/>
                  </a:lnTo>
                  <a:lnTo>
                    <a:pt x="255651" y="191287"/>
                  </a:lnTo>
                  <a:lnTo>
                    <a:pt x="297764" y="174459"/>
                  </a:lnTo>
                  <a:lnTo>
                    <a:pt x="330403" y="151879"/>
                  </a:lnTo>
                  <a:lnTo>
                    <a:pt x="338048" y="145364"/>
                  </a:lnTo>
                  <a:lnTo>
                    <a:pt x="338048" y="145122"/>
                  </a:lnTo>
                  <a:close/>
                </a:path>
                <a:path w="1296035" h="339725">
                  <a:moveTo>
                    <a:pt x="338048" y="111506"/>
                  </a:moveTo>
                  <a:lnTo>
                    <a:pt x="308902" y="136194"/>
                  </a:lnTo>
                  <a:lnTo>
                    <a:pt x="269836" y="152298"/>
                  </a:lnTo>
                  <a:lnTo>
                    <a:pt x="259676" y="156692"/>
                  </a:lnTo>
                  <a:lnTo>
                    <a:pt x="222110" y="168973"/>
                  </a:lnTo>
                  <a:lnTo>
                    <a:pt x="84912" y="177673"/>
                  </a:lnTo>
                  <a:lnTo>
                    <a:pt x="0" y="183438"/>
                  </a:lnTo>
                  <a:lnTo>
                    <a:pt x="0" y="196723"/>
                  </a:lnTo>
                  <a:lnTo>
                    <a:pt x="153466" y="182803"/>
                  </a:lnTo>
                  <a:lnTo>
                    <a:pt x="208889" y="178346"/>
                  </a:lnTo>
                  <a:lnTo>
                    <a:pt x="247256" y="172351"/>
                  </a:lnTo>
                  <a:lnTo>
                    <a:pt x="289115" y="155879"/>
                  </a:lnTo>
                  <a:lnTo>
                    <a:pt x="328180" y="126174"/>
                  </a:lnTo>
                  <a:lnTo>
                    <a:pt x="338048" y="116205"/>
                  </a:lnTo>
                  <a:lnTo>
                    <a:pt x="338048" y="111506"/>
                  </a:lnTo>
                  <a:close/>
                </a:path>
                <a:path w="1296035" h="339725">
                  <a:moveTo>
                    <a:pt x="338048" y="83642"/>
                  </a:moveTo>
                  <a:lnTo>
                    <a:pt x="307606" y="112674"/>
                  </a:lnTo>
                  <a:lnTo>
                    <a:pt x="269125" y="136740"/>
                  </a:lnTo>
                  <a:lnTo>
                    <a:pt x="199224" y="150482"/>
                  </a:lnTo>
                  <a:lnTo>
                    <a:pt x="0" y="165290"/>
                  </a:lnTo>
                  <a:lnTo>
                    <a:pt x="0" y="178549"/>
                  </a:lnTo>
                  <a:lnTo>
                    <a:pt x="210185" y="158102"/>
                  </a:lnTo>
                  <a:lnTo>
                    <a:pt x="249148" y="150660"/>
                  </a:lnTo>
                  <a:lnTo>
                    <a:pt x="291223" y="131127"/>
                  </a:lnTo>
                  <a:lnTo>
                    <a:pt x="324548" y="103073"/>
                  </a:lnTo>
                  <a:lnTo>
                    <a:pt x="338048" y="88392"/>
                  </a:lnTo>
                  <a:lnTo>
                    <a:pt x="338048" y="83642"/>
                  </a:lnTo>
                  <a:close/>
                </a:path>
                <a:path w="1296035" h="339725">
                  <a:moveTo>
                    <a:pt x="338048" y="55778"/>
                  </a:moveTo>
                  <a:lnTo>
                    <a:pt x="308813" y="87706"/>
                  </a:lnTo>
                  <a:lnTo>
                    <a:pt x="270243" y="114566"/>
                  </a:lnTo>
                  <a:lnTo>
                    <a:pt x="226187" y="127990"/>
                  </a:lnTo>
                  <a:lnTo>
                    <a:pt x="0" y="147688"/>
                  </a:lnTo>
                  <a:lnTo>
                    <a:pt x="0" y="160972"/>
                  </a:lnTo>
                  <a:lnTo>
                    <a:pt x="212801" y="138163"/>
                  </a:lnTo>
                  <a:lnTo>
                    <a:pt x="251777" y="129451"/>
                  </a:lnTo>
                  <a:lnTo>
                    <a:pt x="293243" y="107251"/>
                  </a:lnTo>
                  <a:lnTo>
                    <a:pt x="325297" y="76174"/>
                  </a:lnTo>
                  <a:lnTo>
                    <a:pt x="338048" y="60198"/>
                  </a:lnTo>
                  <a:lnTo>
                    <a:pt x="338048" y="55778"/>
                  </a:lnTo>
                  <a:close/>
                </a:path>
                <a:path w="1296035" h="339725">
                  <a:moveTo>
                    <a:pt x="338048" y="27609"/>
                  </a:moveTo>
                  <a:lnTo>
                    <a:pt x="310527" y="60909"/>
                  </a:lnTo>
                  <a:lnTo>
                    <a:pt x="273164" y="90970"/>
                  </a:lnTo>
                  <a:lnTo>
                    <a:pt x="229400" y="107035"/>
                  </a:lnTo>
                  <a:lnTo>
                    <a:pt x="0" y="130060"/>
                  </a:lnTo>
                  <a:lnTo>
                    <a:pt x="0" y="143383"/>
                  </a:lnTo>
                  <a:lnTo>
                    <a:pt x="136715" y="127012"/>
                  </a:lnTo>
                  <a:lnTo>
                    <a:pt x="207162" y="118859"/>
                  </a:lnTo>
                  <a:lnTo>
                    <a:pt x="216052" y="117665"/>
                  </a:lnTo>
                  <a:lnTo>
                    <a:pt x="255028" y="107315"/>
                  </a:lnTo>
                  <a:lnTo>
                    <a:pt x="295198" y="82575"/>
                  </a:lnTo>
                  <a:lnTo>
                    <a:pt x="325678" y="49339"/>
                  </a:lnTo>
                  <a:lnTo>
                    <a:pt x="338048" y="32499"/>
                  </a:lnTo>
                  <a:lnTo>
                    <a:pt x="338048" y="27609"/>
                  </a:lnTo>
                  <a:close/>
                </a:path>
                <a:path w="1296035" h="339725">
                  <a:moveTo>
                    <a:pt x="338048" y="0"/>
                  </a:moveTo>
                  <a:lnTo>
                    <a:pt x="311759" y="34315"/>
                  </a:lnTo>
                  <a:lnTo>
                    <a:pt x="275031" y="66433"/>
                  </a:lnTo>
                  <a:lnTo>
                    <a:pt x="231546" y="85153"/>
                  </a:lnTo>
                  <a:lnTo>
                    <a:pt x="12" y="112064"/>
                  </a:lnTo>
                  <a:lnTo>
                    <a:pt x="12" y="125387"/>
                  </a:lnTo>
                  <a:lnTo>
                    <a:pt x="209461" y="97878"/>
                  </a:lnTo>
                  <a:lnTo>
                    <a:pt x="257073" y="84099"/>
                  </a:lnTo>
                  <a:lnTo>
                    <a:pt x="297192" y="56388"/>
                  </a:lnTo>
                  <a:lnTo>
                    <a:pt x="326669" y="21958"/>
                  </a:lnTo>
                  <a:lnTo>
                    <a:pt x="338048" y="5359"/>
                  </a:lnTo>
                  <a:lnTo>
                    <a:pt x="338048" y="0"/>
                  </a:lnTo>
                  <a:close/>
                </a:path>
                <a:path w="1296035" h="339725">
                  <a:moveTo>
                    <a:pt x="338061" y="307022"/>
                  </a:moveTo>
                  <a:lnTo>
                    <a:pt x="318770" y="308825"/>
                  </a:lnTo>
                  <a:lnTo>
                    <a:pt x="298716" y="310159"/>
                  </a:lnTo>
                  <a:lnTo>
                    <a:pt x="277749" y="311010"/>
                  </a:lnTo>
                  <a:lnTo>
                    <a:pt x="233921" y="311442"/>
                  </a:lnTo>
                  <a:lnTo>
                    <a:pt x="212077" y="311302"/>
                  </a:lnTo>
                  <a:lnTo>
                    <a:pt x="12" y="307936"/>
                  </a:lnTo>
                  <a:lnTo>
                    <a:pt x="12" y="321157"/>
                  </a:lnTo>
                  <a:lnTo>
                    <a:pt x="168402" y="319735"/>
                  </a:lnTo>
                  <a:lnTo>
                    <a:pt x="255917" y="318071"/>
                  </a:lnTo>
                  <a:lnTo>
                    <a:pt x="298818" y="315734"/>
                  </a:lnTo>
                  <a:lnTo>
                    <a:pt x="338061" y="311619"/>
                  </a:lnTo>
                  <a:lnTo>
                    <a:pt x="338061" y="307022"/>
                  </a:lnTo>
                  <a:close/>
                </a:path>
                <a:path w="1296035" h="339725">
                  <a:moveTo>
                    <a:pt x="1296009" y="135953"/>
                  </a:moveTo>
                  <a:lnTo>
                    <a:pt x="1279105" y="135953"/>
                  </a:lnTo>
                  <a:lnTo>
                    <a:pt x="1279105" y="339242"/>
                  </a:lnTo>
                  <a:lnTo>
                    <a:pt x="1296009" y="339242"/>
                  </a:lnTo>
                  <a:lnTo>
                    <a:pt x="1296009" y="135953"/>
                  </a:lnTo>
                  <a:close/>
                </a:path>
              </a:pathLst>
            </a:custGeom>
            <a:solidFill>
              <a:srgbClr val="FFFFFF"/>
            </a:solidFill>
          </p:spPr>
          <p:txBody>
            <a:bodyPr wrap="square" lIns="0" tIns="0" rIns="0" bIns="0" rtlCol="0"/>
            <a:lstStyle/>
            <a:p>
              <a:endParaRPr/>
            </a:p>
          </p:txBody>
        </p:sp>
        <p:pic>
          <p:nvPicPr>
            <p:cNvPr id="11" name="object 36">
              <a:extLst>
                <a:ext uri="{FF2B5EF4-FFF2-40B4-BE49-F238E27FC236}">
                  <a16:creationId xmlns:a16="http://schemas.microsoft.com/office/drawing/2014/main" id="{64426DA5-F3AB-A241-87BB-4E71526C0BB2}"/>
                </a:ext>
              </a:extLst>
            </p:cNvPr>
            <p:cNvPicPr/>
            <p:nvPr/>
          </p:nvPicPr>
          <p:blipFill>
            <a:blip r:embed="rId12" cstate="screen">
              <a:extLst>
                <a:ext uri="{28A0092B-C50C-407E-A947-70E740481C1C}">
                  <a14:useLocalDpi xmlns:a14="http://schemas.microsoft.com/office/drawing/2010/main"/>
                </a:ext>
              </a:extLst>
            </a:blip>
            <a:stretch>
              <a:fillRect/>
            </a:stretch>
          </p:blipFill>
          <p:spPr>
            <a:xfrm>
              <a:off x="931898" y="10170911"/>
              <a:ext cx="751853" cy="340147"/>
            </a:xfrm>
            <a:prstGeom prst="rect">
              <a:avLst/>
            </a:prstGeom>
          </p:spPr>
        </p:pic>
        <p:sp>
          <p:nvSpPr>
            <p:cNvPr id="12" name="object 37">
              <a:extLst>
                <a:ext uri="{FF2B5EF4-FFF2-40B4-BE49-F238E27FC236}">
                  <a16:creationId xmlns:a16="http://schemas.microsoft.com/office/drawing/2014/main" id="{7E84522D-2FF1-8B44-A0AB-BD3FFD1D0027}"/>
                </a:ext>
              </a:extLst>
            </p:cNvPr>
            <p:cNvSpPr/>
            <p:nvPr/>
          </p:nvSpPr>
          <p:spPr>
            <a:xfrm>
              <a:off x="591172" y="10310101"/>
              <a:ext cx="295275" cy="196850"/>
            </a:xfrm>
            <a:custGeom>
              <a:avLst/>
              <a:gdLst/>
              <a:ahLst/>
              <a:cxnLst/>
              <a:rect l="l" t="t" r="r" b="b"/>
              <a:pathLst>
                <a:path w="295275" h="196850">
                  <a:moveTo>
                    <a:pt x="294843" y="0"/>
                  </a:moveTo>
                  <a:lnTo>
                    <a:pt x="0" y="0"/>
                  </a:lnTo>
                  <a:lnTo>
                    <a:pt x="0" y="196811"/>
                  </a:lnTo>
                  <a:lnTo>
                    <a:pt x="294843" y="196811"/>
                  </a:lnTo>
                  <a:lnTo>
                    <a:pt x="294843" y="0"/>
                  </a:lnTo>
                  <a:close/>
                </a:path>
              </a:pathLst>
            </a:custGeom>
            <a:solidFill>
              <a:srgbClr val="034EA2"/>
            </a:solidFill>
          </p:spPr>
          <p:txBody>
            <a:bodyPr wrap="square" lIns="0" tIns="0" rIns="0" bIns="0" rtlCol="0"/>
            <a:lstStyle/>
            <a:p>
              <a:endParaRPr/>
            </a:p>
          </p:txBody>
        </p:sp>
        <p:sp>
          <p:nvSpPr>
            <p:cNvPr id="13" name="object 38">
              <a:extLst>
                <a:ext uri="{FF2B5EF4-FFF2-40B4-BE49-F238E27FC236}">
                  <a16:creationId xmlns:a16="http://schemas.microsoft.com/office/drawing/2014/main" id="{934D37F4-AB02-504D-B7F6-542AC8A64CF9}"/>
                </a:ext>
              </a:extLst>
            </p:cNvPr>
            <p:cNvSpPr/>
            <p:nvPr/>
          </p:nvSpPr>
          <p:spPr>
            <a:xfrm>
              <a:off x="591172" y="10310101"/>
              <a:ext cx="295275" cy="196850"/>
            </a:xfrm>
            <a:custGeom>
              <a:avLst/>
              <a:gdLst/>
              <a:ahLst/>
              <a:cxnLst/>
              <a:rect l="l" t="t" r="r" b="b"/>
              <a:pathLst>
                <a:path w="295275" h="196850">
                  <a:moveTo>
                    <a:pt x="294843" y="0"/>
                  </a:moveTo>
                  <a:lnTo>
                    <a:pt x="0" y="0"/>
                  </a:lnTo>
                  <a:lnTo>
                    <a:pt x="0" y="196811"/>
                  </a:lnTo>
                  <a:lnTo>
                    <a:pt x="294843" y="196811"/>
                  </a:lnTo>
                  <a:lnTo>
                    <a:pt x="294843" y="0"/>
                  </a:lnTo>
                  <a:close/>
                </a:path>
              </a:pathLst>
            </a:custGeom>
            <a:ln w="6502">
              <a:solidFill>
                <a:srgbClr val="FFFFFF"/>
              </a:solidFill>
            </a:ln>
          </p:spPr>
          <p:txBody>
            <a:bodyPr wrap="square" lIns="0" tIns="0" rIns="0" bIns="0" rtlCol="0"/>
            <a:lstStyle/>
            <a:p>
              <a:endParaRPr/>
            </a:p>
          </p:txBody>
        </p:sp>
        <p:pic>
          <p:nvPicPr>
            <p:cNvPr id="14" name="object 39">
              <a:extLst>
                <a:ext uri="{FF2B5EF4-FFF2-40B4-BE49-F238E27FC236}">
                  <a16:creationId xmlns:a16="http://schemas.microsoft.com/office/drawing/2014/main" id="{5C0EE564-3A9D-DC4E-814B-268F7AEEB102}"/>
                </a:ext>
              </a:extLst>
            </p:cNvPr>
            <p:cNvPicPr/>
            <p:nvPr/>
          </p:nvPicPr>
          <p:blipFill>
            <a:blip r:embed="rId13" cstate="screen">
              <a:extLst>
                <a:ext uri="{28A0092B-C50C-407E-A947-70E740481C1C}">
                  <a14:useLocalDpi xmlns:a14="http://schemas.microsoft.com/office/drawing/2010/main"/>
                </a:ext>
              </a:extLst>
            </a:blip>
            <a:stretch>
              <a:fillRect/>
            </a:stretch>
          </p:blipFill>
          <p:spPr>
            <a:xfrm>
              <a:off x="659709" y="10327608"/>
              <a:ext cx="158814" cy="158233"/>
            </a:xfrm>
            <a:prstGeom prst="rect">
              <a:avLst/>
            </a:prstGeom>
          </p:spPr>
        </p:pic>
      </p:grpSp>
      <p:pic>
        <p:nvPicPr>
          <p:cNvPr id="28" name="Image 27">
            <a:extLst>
              <a:ext uri="{FF2B5EF4-FFF2-40B4-BE49-F238E27FC236}">
                <a16:creationId xmlns:a16="http://schemas.microsoft.com/office/drawing/2014/main" id="{510A3FA6-F2AF-E54E-B3B8-09E1821995E2}"/>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1028849" y="6029854"/>
            <a:ext cx="940599" cy="931193"/>
          </a:xfrm>
          <a:prstGeom prst="rect">
            <a:avLst/>
          </a:prstGeom>
        </p:spPr>
      </p:pic>
    </p:spTree>
    <p:extLst>
      <p:ext uri="{BB962C8B-B14F-4D97-AF65-F5344CB8AC3E}">
        <p14:creationId xmlns:p14="http://schemas.microsoft.com/office/powerpoint/2010/main" val="260788134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Lst>
  <p:hf sldNum="0" hdr="0" ftr="0" dt="0"/>
  <p:txStyles>
    <p:titleStyle>
      <a:lvl1pPr marL="92075" indent="0" algn="l" defTabSz="914400" rtl="0" eaLnBrk="1" latinLnBrk="0" hangingPunct="1">
        <a:lnSpc>
          <a:spcPct val="90000"/>
        </a:lnSpc>
        <a:spcBef>
          <a:spcPct val="0"/>
        </a:spcBef>
        <a:buNone/>
        <a:tabLst/>
        <a:defRPr sz="3000" b="1" i="0" kern="1200">
          <a:solidFill>
            <a:schemeClr val="bg1"/>
          </a:solidFill>
          <a:latin typeface="Calibri" panose="020F0502020204030204" pitchFamily="34" charset="0"/>
          <a:ea typeface="+mj-ea"/>
          <a:cs typeface="Calibri" panose="020F0502020204030204" pitchFamily="34" charset="0"/>
        </a:defRPr>
      </a:lvl1pPr>
    </p:titleStyle>
    <p:bodyStyle>
      <a:lvl1pPr marL="366713" indent="-274638" algn="l" defTabSz="914400" rtl="0" eaLnBrk="1" latinLnBrk="0" hangingPunct="1">
        <a:lnSpc>
          <a:spcPct val="90000"/>
        </a:lnSpc>
        <a:spcBef>
          <a:spcPts val="1000"/>
        </a:spcBef>
        <a:buFont typeface="Arial" panose="020B0604020202020204" pitchFamily="34" charset="0"/>
        <a:buChar char="•"/>
        <a:tabLst/>
        <a:defRPr sz="1800" b="0" i="0" kern="1200">
          <a:solidFill>
            <a:schemeClr val="tx1"/>
          </a:solidFill>
          <a:latin typeface="Calibri" panose="020F0502020204030204" pitchFamily="34" charset="0"/>
          <a:ea typeface="+mn-ea"/>
          <a:cs typeface="Calibri" panose="020F0502020204030204" pitchFamily="34" charset="0"/>
        </a:defRPr>
      </a:lvl1pPr>
      <a:lvl2pPr marL="622300" indent="-265113"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Calibri" panose="020F0502020204030204" pitchFamily="34" charset="0"/>
          <a:ea typeface="+mn-ea"/>
          <a:cs typeface="Calibri" panose="020F0502020204030204" pitchFamily="34" charset="0"/>
        </a:defRPr>
      </a:lvl2pPr>
      <a:lvl3pPr marL="981075" indent="-265113" algn="l" defTabSz="914400" rtl="0" eaLnBrk="1" latinLnBrk="0" hangingPunct="1">
        <a:lnSpc>
          <a:spcPct val="90000"/>
        </a:lnSpc>
        <a:spcBef>
          <a:spcPts val="500"/>
        </a:spcBef>
        <a:buFont typeface="Arial" panose="020B0604020202020204" pitchFamily="34" charset="0"/>
        <a:buChar char="•"/>
        <a:tabLst/>
        <a:defRPr sz="1400" b="0" i="0" kern="1200">
          <a:solidFill>
            <a:schemeClr val="tx1"/>
          </a:solidFill>
          <a:latin typeface="Calibri" panose="020F0502020204030204" pitchFamily="34" charset="0"/>
          <a:ea typeface="+mn-ea"/>
          <a:cs typeface="Calibri" panose="020F0502020204030204" pitchFamily="34" charset="0"/>
        </a:defRPr>
      </a:lvl3pPr>
      <a:lvl4pPr marL="1246188" indent="-265113" algn="l" defTabSz="914400" rtl="0" eaLnBrk="1" latinLnBrk="0" hangingPunct="1">
        <a:lnSpc>
          <a:spcPct val="90000"/>
        </a:lnSpc>
        <a:spcBef>
          <a:spcPts val="500"/>
        </a:spcBef>
        <a:buFont typeface="Arial" panose="020B0604020202020204" pitchFamily="34" charset="0"/>
        <a:buChar char="•"/>
        <a:tabLst/>
        <a:defRPr sz="1400" b="0" i="0" kern="1200">
          <a:solidFill>
            <a:schemeClr val="tx1"/>
          </a:solidFill>
          <a:latin typeface="Calibri" panose="020F0502020204030204" pitchFamily="34" charset="0"/>
          <a:ea typeface="+mn-ea"/>
          <a:cs typeface="Calibri" panose="020F0502020204030204" pitchFamily="34" charset="0"/>
        </a:defRPr>
      </a:lvl4pPr>
      <a:lvl5pPr marL="1511300" indent="-265113" algn="l" defTabSz="914400" rtl="0" eaLnBrk="1" latinLnBrk="0" hangingPunct="1">
        <a:lnSpc>
          <a:spcPct val="90000"/>
        </a:lnSpc>
        <a:spcBef>
          <a:spcPts val="500"/>
        </a:spcBef>
        <a:buFont typeface="Arial" panose="020B0604020202020204" pitchFamily="34" charset="0"/>
        <a:buChar char="•"/>
        <a:tabLst/>
        <a:defRPr sz="14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4.png"/><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C74E9-7E0F-4EA2-A529-F01C3DE66489}"/>
              </a:ext>
            </a:extLst>
          </p:cNvPr>
          <p:cNvSpPr>
            <a:spLocks noGrp="1"/>
          </p:cNvSpPr>
          <p:nvPr>
            <p:ph type="ctrTitle"/>
          </p:nvPr>
        </p:nvSpPr>
        <p:spPr>
          <a:xfrm>
            <a:off x="878541" y="1880699"/>
            <a:ext cx="9963630" cy="1548301"/>
          </a:xfrm>
        </p:spPr>
        <p:txBody>
          <a:bodyPr>
            <a:normAutofit fontScale="90000"/>
          </a:bodyPr>
          <a:lstStyle/>
          <a:p>
            <a:pPr algn="l"/>
            <a:r>
              <a:rPr lang="en-US" sz="4800" dirty="0">
                <a:solidFill>
                  <a:srgbClr val="F0565C"/>
                </a:solidFill>
              </a:rPr>
              <a:t>Services of General Economic Interest – Key take aways of the thematic discussion paper</a:t>
            </a:r>
            <a:endParaRPr lang="en-GB" sz="4800" dirty="0">
              <a:solidFill>
                <a:srgbClr val="F0565C"/>
              </a:solidFill>
            </a:endParaRPr>
          </a:p>
        </p:txBody>
      </p:sp>
      <p:sp>
        <p:nvSpPr>
          <p:cNvPr id="10" name="Subtitle 6">
            <a:extLst>
              <a:ext uri="{FF2B5EF4-FFF2-40B4-BE49-F238E27FC236}">
                <a16:creationId xmlns:a16="http://schemas.microsoft.com/office/drawing/2014/main" id="{374B8EE0-1D12-44AE-B994-F5E1C0E57700}"/>
              </a:ext>
            </a:extLst>
          </p:cNvPr>
          <p:cNvSpPr>
            <a:spLocks noGrp="1"/>
          </p:cNvSpPr>
          <p:nvPr>
            <p:ph type="subTitle" idx="1"/>
          </p:nvPr>
        </p:nvSpPr>
        <p:spPr>
          <a:xfrm>
            <a:off x="986117" y="3860522"/>
            <a:ext cx="10861399" cy="1655762"/>
          </a:xfrm>
        </p:spPr>
        <p:txBody>
          <a:bodyPr/>
          <a:lstStyle/>
          <a:p>
            <a:pPr algn="l"/>
            <a:r>
              <a:rPr lang="it-IT" sz="2800" b="1" dirty="0">
                <a:solidFill>
                  <a:schemeClr val="accent6">
                    <a:lumMod val="90000"/>
                    <a:lumOff val="10000"/>
                  </a:schemeClr>
                </a:solidFill>
              </a:rPr>
              <a:t>Juan Jorge Piernas López </a:t>
            </a:r>
            <a:r>
              <a:rPr lang="it-IT" sz="2800" dirty="0">
                <a:solidFill>
                  <a:schemeClr val="accent6">
                    <a:lumMod val="90000"/>
                    <a:lumOff val="10000"/>
                  </a:schemeClr>
                </a:solidFill>
              </a:rPr>
              <a:t>| Thematic expert</a:t>
            </a:r>
          </a:p>
        </p:txBody>
      </p:sp>
    </p:spTree>
    <p:extLst>
      <p:ext uri="{BB962C8B-B14F-4D97-AF65-F5344CB8AC3E}">
        <p14:creationId xmlns:p14="http://schemas.microsoft.com/office/powerpoint/2010/main" val="3402545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7FD3666-CB84-10CA-0994-468F397DCAA3}"/>
              </a:ext>
            </a:extLst>
          </p:cNvPr>
          <p:cNvSpPr>
            <a:spLocks noGrp="1"/>
          </p:cNvSpPr>
          <p:nvPr>
            <p:ph type="title"/>
          </p:nvPr>
        </p:nvSpPr>
        <p:spPr>
          <a:xfrm>
            <a:off x="533056" y="319025"/>
            <a:ext cx="10972176" cy="503935"/>
          </a:xfrm>
        </p:spPr>
        <p:txBody>
          <a:bodyPr>
            <a:noAutofit/>
          </a:bodyPr>
          <a:lstStyle/>
          <a:p>
            <a:br>
              <a:rPr lang="en-US" sz="3200" dirty="0"/>
            </a:br>
            <a:br>
              <a:rPr lang="en-US" sz="3200" dirty="0"/>
            </a:br>
            <a:br>
              <a:rPr lang="en-US" sz="3200" dirty="0"/>
            </a:br>
            <a:r>
              <a:rPr lang="en-US" sz="3200" dirty="0"/>
              <a:t>3.	Concrete examples and ‘cases’ (COM Evaluation)</a:t>
            </a:r>
          </a:p>
        </p:txBody>
      </p:sp>
      <p:sp>
        <p:nvSpPr>
          <p:cNvPr id="3" name="Content Placeholder 2"/>
          <p:cNvSpPr>
            <a:spLocks noGrp="1"/>
          </p:cNvSpPr>
          <p:nvPr>
            <p:ph idx="1"/>
          </p:nvPr>
        </p:nvSpPr>
        <p:spPr/>
        <p:txBody>
          <a:bodyPr>
            <a:noAutofit/>
          </a:bodyPr>
          <a:lstStyle/>
          <a:p>
            <a:pPr lvl="0">
              <a:buClr>
                <a:srgbClr val="FFAB2F"/>
              </a:buClr>
              <a:buSzPct val="120000"/>
              <a:buFont typeface="Arial" pitchFamily="34" charset="0"/>
              <a:buChar char="♦"/>
            </a:pPr>
            <a:endParaRPr lang="en-US" b="1" dirty="0">
              <a:solidFill>
                <a:prstClr val="black"/>
              </a:solidFill>
              <a:latin typeface="Arial" pitchFamily="34" charset="0"/>
              <a:cs typeface="Arial" pitchFamily="34" charset="0"/>
            </a:endParaRPr>
          </a:p>
          <a:p>
            <a:pPr marL="0" indent="0">
              <a:buNone/>
            </a:pPr>
            <a:endParaRPr lang="en-US" sz="2200" dirty="0"/>
          </a:p>
        </p:txBody>
      </p:sp>
      <p:grpSp>
        <p:nvGrpSpPr>
          <p:cNvPr id="2" name="Group 16"/>
          <p:cNvGrpSpPr/>
          <p:nvPr/>
        </p:nvGrpSpPr>
        <p:grpSpPr>
          <a:xfrm>
            <a:off x="697089" y="2257459"/>
            <a:ext cx="10906682" cy="3777581"/>
            <a:chOff x="304800" y="2368841"/>
            <a:chExt cx="8551477" cy="3882495"/>
          </a:xfrm>
        </p:grpSpPr>
        <p:sp>
          <p:nvSpPr>
            <p:cNvPr id="13" name="Rectangle 12"/>
            <p:cNvSpPr/>
            <p:nvPr/>
          </p:nvSpPr>
          <p:spPr>
            <a:xfrm>
              <a:off x="304800" y="2368842"/>
              <a:ext cx="1771166" cy="3879108"/>
            </a:xfrm>
            <a:prstGeom prst="rect">
              <a:avLst/>
            </a:prstGeom>
            <a:solidFill>
              <a:srgbClr val="33C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rgbClr val="FFFFFF"/>
                  </a:solidFill>
                  <a:latin typeface="Calibri" panose="020F0502020204030204"/>
                </a:rPr>
                <a:t>N</a:t>
              </a: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o State aid (and no need for SGEI) if:</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a)</a:t>
              </a:r>
              <a:r>
                <a:rPr lang="en-US" sz="1400" dirty="0">
                  <a:solidFill>
                    <a:srgbClr val="FFFFFF"/>
                  </a:solidFill>
                  <a:latin typeface="Calibri" panose="020F0502020204030204"/>
                </a:rPr>
                <a:t> </a:t>
              </a: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beneficiary supplies goods or services to a limited area and is unlikely to attract customers from other Member States;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b) it cannot be foreseen that the measure will have effect on of cross-border investments or establishment</a:t>
              </a:r>
            </a:p>
          </p:txBody>
        </p:sp>
        <p:sp>
          <p:nvSpPr>
            <p:cNvPr id="14" name="Rectangle 13"/>
            <p:cNvSpPr/>
            <p:nvPr/>
          </p:nvSpPr>
          <p:spPr>
            <a:xfrm>
              <a:off x="2650570" y="2368841"/>
              <a:ext cx="2328062" cy="3879110"/>
            </a:xfrm>
            <a:prstGeom prst="rect">
              <a:avLst/>
            </a:prstGeom>
            <a:solidFill>
              <a:srgbClr val="F7B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rgbClr val="FFFFFF"/>
                  </a:solidFill>
                  <a:latin typeface="Calibri" panose="020F0502020204030204"/>
                </a:rPr>
                <a:t>T</a:t>
              </a: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he concept of social housing is “considered as an obstacle in providing the SGEI adapted to the population’s need.”</a:t>
              </a:r>
              <a:r>
                <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several public authorities experience difficulties with the concept of reasonable profit under the 2012 SGEI Commission Decision and Framework.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solidFill>
                  <a:srgbClr val="FFFFFF"/>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European Economic and Social Committee (EESC) requested guidance on reasonable profit in the case of social economy entities.</a:t>
              </a:r>
              <a:endPar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5" name="Rectangle 14"/>
            <p:cNvSpPr/>
            <p:nvPr/>
          </p:nvSpPr>
          <p:spPr>
            <a:xfrm>
              <a:off x="5777858" y="2372226"/>
              <a:ext cx="3078419" cy="3879110"/>
            </a:xfrm>
            <a:prstGeom prst="rect">
              <a:avLst/>
            </a:prstGeom>
            <a:solidFill>
              <a:srgbClr val="616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Need to clarify/simplify further the rules to coherence between the general and the SGEI de minimis Regulations as regards the notion of “single undertaking”, and the application of the de minimis rules to undertakings in difficulty.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solidFill>
                  <a:srgbClr val="FFFFFF"/>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Need for better coherence between primary law (Protocol, Treaty provisions, Charter provisions) and Pillar or Social Rights.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solidFill>
                  <a:srgbClr val="FFFFFF"/>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a participant “advocated for the specific recognition in the SGEI rules of operators active in the so-called “social economy” (i.e. where profits can be made but they will not be distributed to shareholders).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solidFill>
                  <a:srgbClr val="FFFFFF"/>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cxnSp>
        <p:nvCxnSpPr>
          <p:cNvPr id="36" name="Straight Connector 35"/>
          <p:cNvCxnSpPr/>
          <p:nvPr/>
        </p:nvCxnSpPr>
        <p:spPr>
          <a:xfrm>
            <a:off x="6082990" y="5673694"/>
            <a:ext cx="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Rounded Rectangle 45">
            <a:extLst>
              <a:ext uri="{FF2B5EF4-FFF2-40B4-BE49-F238E27FC236}">
                <a16:creationId xmlns:a16="http://schemas.microsoft.com/office/drawing/2014/main" id="{E98BE41D-8270-2C55-2DE4-ED319FA16929}"/>
              </a:ext>
            </a:extLst>
          </p:cNvPr>
          <p:cNvSpPr/>
          <p:nvPr/>
        </p:nvSpPr>
        <p:spPr>
          <a:xfrm>
            <a:off x="3765774" y="1421371"/>
            <a:ext cx="2815534" cy="569647"/>
          </a:xfrm>
          <a:prstGeom prst="roundRect">
            <a:avLst/>
          </a:prstGeom>
          <a:solidFill>
            <a:schemeClr val="accent2">
              <a:lumMod val="20000"/>
              <a:lumOff val="80000"/>
            </a:schemeClr>
          </a:solid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3B61">
                    <a:lumMod val="90000"/>
                    <a:lumOff val="10000"/>
                  </a:srgbClr>
                </a:solidFill>
                <a:effectLst/>
                <a:uLnTx/>
                <a:uFillTx/>
                <a:latin typeface="Calibri"/>
                <a:ea typeface="+mn-ea"/>
                <a:cs typeface="+mn-cs"/>
              </a:rPr>
              <a:t>Social housing and Reasonable profit</a:t>
            </a:r>
          </a:p>
        </p:txBody>
      </p:sp>
      <p:sp>
        <p:nvSpPr>
          <p:cNvPr id="12" name="Rounded Rectangle 45">
            <a:extLst>
              <a:ext uri="{FF2B5EF4-FFF2-40B4-BE49-F238E27FC236}">
                <a16:creationId xmlns:a16="http://schemas.microsoft.com/office/drawing/2014/main" id="{FAFCEDE8-F582-8056-95C4-6F6538F73477}"/>
              </a:ext>
            </a:extLst>
          </p:cNvPr>
          <p:cNvSpPr/>
          <p:nvPr/>
        </p:nvSpPr>
        <p:spPr>
          <a:xfrm>
            <a:off x="672123" y="1435379"/>
            <a:ext cx="2258972" cy="615488"/>
          </a:xfrm>
          <a:prstGeom prst="roundRect">
            <a:avLst/>
          </a:prstGeom>
          <a:solidFill>
            <a:schemeClr val="accent2">
              <a:lumMod val="20000"/>
              <a:lumOff val="80000"/>
            </a:schemeClr>
          </a:solid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3B61">
                    <a:lumMod val="90000"/>
                    <a:lumOff val="10000"/>
                  </a:srgbClr>
                </a:solidFill>
                <a:effectLst/>
                <a:uLnTx/>
                <a:uFillTx/>
                <a:latin typeface="Calibri"/>
                <a:ea typeface="+mn-ea"/>
                <a:cs typeface="+mn-cs"/>
              </a:rPr>
              <a:t>Notion of aid</a:t>
            </a:r>
          </a:p>
        </p:txBody>
      </p:sp>
      <p:sp>
        <p:nvSpPr>
          <p:cNvPr id="17" name="Rounded Rectangle 45">
            <a:extLst>
              <a:ext uri="{FF2B5EF4-FFF2-40B4-BE49-F238E27FC236}">
                <a16:creationId xmlns:a16="http://schemas.microsoft.com/office/drawing/2014/main" id="{BCD0ED88-07D3-92D5-46C3-D5325F057A7C}"/>
              </a:ext>
            </a:extLst>
          </p:cNvPr>
          <p:cNvSpPr/>
          <p:nvPr/>
        </p:nvSpPr>
        <p:spPr>
          <a:xfrm>
            <a:off x="7677509" y="1435379"/>
            <a:ext cx="3969799" cy="569647"/>
          </a:xfrm>
          <a:prstGeom prst="roundRect">
            <a:avLst/>
          </a:prstGeom>
          <a:solidFill>
            <a:schemeClr val="accent2">
              <a:lumMod val="20000"/>
              <a:lumOff val="80000"/>
            </a:schemeClr>
          </a:solid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3B61">
                    <a:lumMod val="90000"/>
                    <a:lumOff val="10000"/>
                  </a:srgbClr>
                </a:solidFill>
                <a:effectLst/>
                <a:uLnTx/>
                <a:uFillTx/>
                <a:latin typeface="Calibri"/>
                <a:ea typeface="+mn-ea"/>
                <a:cs typeface="+mn-cs"/>
              </a:rPr>
              <a:t>Absence of selective advantage</a:t>
            </a:r>
          </a:p>
        </p:txBody>
      </p:sp>
    </p:spTree>
    <p:extLst>
      <p:ext uri="{BB962C8B-B14F-4D97-AF65-F5344CB8AC3E}">
        <p14:creationId xmlns:p14="http://schemas.microsoft.com/office/powerpoint/2010/main" val="2041528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71944C-79CD-5CCC-E2A0-6CE2F1F81AF5}"/>
              </a:ext>
            </a:extLst>
          </p:cNvPr>
          <p:cNvSpPr>
            <a:spLocks noGrp="1"/>
          </p:cNvSpPr>
          <p:nvPr>
            <p:ph type="title"/>
          </p:nvPr>
        </p:nvSpPr>
        <p:spPr>
          <a:xfrm>
            <a:off x="631595" y="283442"/>
            <a:ext cx="8199789" cy="503935"/>
          </a:xfrm>
        </p:spPr>
        <p:txBody>
          <a:bodyPr/>
          <a:lstStyle/>
          <a:p>
            <a:r>
              <a:rPr lang="en-GB" dirty="0"/>
              <a:t>Conclusions</a:t>
            </a:r>
          </a:p>
        </p:txBody>
      </p:sp>
      <p:sp>
        <p:nvSpPr>
          <p:cNvPr id="2" name="Content Placeholder 1">
            <a:extLst>
              <a:ext uri="{FF2B5EF4-FFF2-40B4-BE49-F238E27FC236}">
                <a16:creationId xmlns:a16="http://schemas.microsoft.com/office/drawing/2014/main" id="{C0AF9F88-11DB-FF4B-10C6-AD3DF8F24575}"/>
              </a:ext>
            </a:extLst>
          </p:cNvPr>
          <p:cNvSpPr>
            <a:spLocks noGrp="1"/>
          </p:cNvSpPr>
          <p:nvPr>
            <p:ph idx="1"/>
          </p:nvPr>
        </p:nvSpPr>
        <p:spPr>
          <a:xfrm>
            <a:off x="672123" y="2140772"/>
            <a:ext cx="11035323" cy="3833307"/>
          </a:xfrm>
        </p:spPr>
        <p:txBody>
          <a:bodyPr/>
          <a:lstStyle/>
          <a:p>
            <a:r>
              <a:rPr lang="en-US" sz="2000" dirty="0">
                <a:solidFill>
                  <a:schemeClr val="accent6">
                    <a:lumMod val="90000"/>
                    <a:lumOff val="10000"/>
                  </a:schemeClr>
                </a:solidFill>
              </a:rPr>
              <a:t>Current EU SGEI rules open up significant opportunities for funding the activities of social economic entities</a:t>
            </a:r>
          </a:p>
          <a:p>
            <a:r>
              <a:rPr lang="en-US" sz="2000" dirty="0">
                <a:solidFill>
                  <a:schemeClr val="accent6">
                    <a:lumMod val="90000"/>
                    <a:lumOff val="10000"/>
                  </a:schemeClr>
                </a:solidFill>
              </a:rPr>
              <a:t>Uncertainty concerning some notions, such as economic activity, effect on trade or reasonable profit, may be one of the factors explaining the lack of application of the SGEI framework to its full potential. </a:t>
            </a:r>
          </a:p>
          <a:p>
            <a:r>
              <a:rPr lang="en-US" sz="2000" dirty="0">
                <a:solidFill>
                  <a:schemeClr val="accent6">
                    <a:lumMod val="90000"/>
                    <a:lumOff val="10000"/>
                  </a:schemeClr>
                </a:solidFill>
              </a:rPr>
              <a:t>The workshop has shown that significant public financial support can be granted to properly defined SGEI without qualifying as State aid or, if so, without notification to the European Commission.</a:t>
            </a:r>
            <a:endParaRPr lang="en-GB" sz="2000" dirty="0">
              <a:solidFill>
                <a:schemeClr val="accent6">
                  <a:lumMod val="90000"/>
                  <a:lumOff val="10000"/>
                </a:schemeClr>
              </a:solidFill>
            </a:endParaRPr>
          </a:p>
          <a:p>
            <a:r>
              <a:rPr lang="en-US" sz="2000" dirty="0">
                <a:solidFill>
                  <a:schemeClr val="accent6">
                    <a:lumMod val="90000"/>
                    <a:lumOff val="10000"/>
                  </a:schemeClr>
                </a:solidFill>
              </a:rPr>
              <a:t>The workshop has also shown that specific provisions to social services apply, making the rules notably more flexible, and that the European institutions are aware of the specific features and needs of social economy entities.</a:t>
            </a:r>
            <a:endParaRPr lang="en-GB" dirty="0">
              <a:solidFill>
                <a:schemeClr val="accent6">
                  <a:lumMod val="90000"/>
                  <a:lumOff val="10000"/>
                </a:schemeClr>
              </a:solidFill>
            </a:endParaRPr>
          </a:p>
        </p:txBody>
      </p:sp>
    </p:spTree>
    <p:extLst>
      <p:ext uri="{BB962C8B-B14F-4D97-AF65-F5344CB8AC3E}">
        <p14:creationId xmlns:p14="http://schemas.microsoft.com/office/powerpoint/2010/main" val="2168131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A5DC32-B3D9-37D7-8196-F193559D1F94}"/>
              </a:ext>
            </a:extLst>
          </p:cNvPr>
          <p:cNvSpPr>
            <a:spLocks noGrp="1"/>
          </p:cNvSpPr>
          <p:nvPr>
            <p:ph type="ctrTitle"/>
          </p:nvPr>
        </p:nvSpPr>
        <p:spPr>
          <a:xfrm>
            <a:off x="5378823" y="910118"/>
            <a:ext cx="6574258" cy="1885457"/>
          </a:xfrm>
        </p:spPr>
        <p:txBody>
          <a:bodyPr/>
          <a:lstStyle/>
          <a:p>
            <a:r>
              <a:rPr lang="en-GB" sz="5000" b="1" i="1" dirty="0"/>
              <a:t>Thank you very much!</a:t>
            </a:r>
          </a:p>
        </p:txBody>
      </p:sp>
    </p:spTree>
    <p:extLst>
      <p:ext uri="{BB962C8B-B14F-4D97-AF65-F5344CB8AC3E}">
        <p14:creationId xmlns:p14="http://schemas.microsoft.com/office/powerpoint/2010/main" val="2184234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71944C-79CD-5CCC-E2A0-6CE2F1F81AF5}"/>
              </a:ext>
            </a:extLst>
          </p:cNvPr>
          <p:cNvSpPr>
            <a:spLocks noGrp="1"/>
          </p:cNvSpPr>
          <p:nvPr>
            <p:ph type="title"/>
          </p:nvPr>
        </p:nvSpPr>
        <p:spPr/>
        <p:txBody>
          <a:bodyPr/>
          <a:lstStyle/>
          <a:p>
            <a:r>
              <a:rPr lang="en-GB" dirty="0"/>
              <a:t>Introduction</a:t>
            </a:r>
          </a:p>
        </p:txBody>
      </p:sp>
      <p:sp>
        <p:nvSpPr>
          <p:cNvPr id="2" name="Content Placeholder 1">
            <a:extLst>
              <a:ext uri="{FF2B5EF4-FFF2-40B4-BE49-F238E27FC236}">
                <a16:creationId xmlns:a16="http://schemas.microsoft.com/office/drawing/2014/main" id="{C0AF9F88-11DB-FF4B-10C6-AD3DF8F24575}"/>
              </a:ext>
            </a:extLst>
          </p:cNvPr>
          <p:cNvSpPr>
            <a:spLocks noGrp="1"/>
          </p:cNvSpPr>
          <p:nvPr>
            <p:ph idx="1"/>
          </p:nvPr>
        </p:nvSpPr>
        <p:spPr>
          <a:xfrm>
            <a:off x="672123" y="1775012"/>
            <a:ext cx="11035323" cy="4519108"/>
          </a:xfrm>
        </p:spPr>
        <p:txBody>
          <a:bodyPr>
            <a:normAutofit fontScale="85000" lnSpcReduction="20000"/>
          </a:bodyPr>
          <a:lstStyle/>
          <a:p>
            <a:r>
              <a:rPr lang="en-US" sz="2400" dirty="0">
                <a:solidFill>
                  <a:schemeClr val="accent6">
                    <a:lumMod val="90000"/>
                    <a:lumOff val="10000"/>
                  </a:schemeClr>
                </a:solidFill>
              </a:rPr>
              <a:t>Public financial support can be granted to compensate for the provision of Services of General Economic Interest (SGEI) that pursue social economy objectives.</a:t>
            </a:r>
          </a:p>
          <a:p>
            <a:endParaRPr lang="en-US" sz="2400" dirty="0">
              <a:solidFill>
                <a:schemeClr val="accent6">
                  <a:lumMod val="90000"/>
                  <a:lumOff val="10000"/>
                </a:schemeClr>
              </a:solidFill>
            </a:endParaRPr>
          </a:p>
          <a:p>
            <a:r>
              <a:rPr lang="en-US" sz="2400" dirty="0">
                <a:solidFill>
                  <a:schemeClr val="accent6">
                    <a:lumMod val="90000"/>
                    <a:lumOff val="10000"/>
                  </a:schemeClr>
                </a:solidFill>
              </a:rPr>
              <a:t>The workshop will first clarify the concept of SGEI under EU Law and whether the granting of public support in this context amounts to State.</a:t>
            </a:r>
          </a:p>
          <a:p>
            <a:endParaRPr lang="en-GB" sz="2400" dirty="0">
              <a:solidFill>
                <a:schemeClr val="accent6">
                  <a:lumMod val="90000"/>
                  <a:lumOff val="10000"/>
                </a:schemeClr>
              </a:solidFill>
            </a:endParaRPr>
          </a:p>
          <a:p>
            <a:r>
              <a:rPr lang="en-US" sz="2400" dirty="0">
                <a:solidFill>
                  <a:schemeClr val="accent6">
                    <a:lumMod val="90000"/>
                    <a:lumOff val="10000"/>
                  </a:schemeClr>
                </a:solidFill>
              </a:rPr>
              <a:t>The workshop will also explain if compensation for SGEI provision has to be notified to the Commission and, if so, under which conditions it can be lawfully granted.</a:t>
            </a:r>
          </a:p>
          <a:p>
            <a:endParaRPr lang="en-US" sz="2400" dirty="0">
              <a:solidFill>
                <a:schemeClr val="accent6">
                  <a:lumMod val="90000"/>
                  <a:lumOff val="10000"/>
                </a:schemeClr>
              </a:solidFill>
            </a:endParaRPr>
          </a:p>
          <a:p>
            <a:r>
              <a:rPr lang="en-US" sz="2400" dirty="0">
                <a:solidFill>
                  <a:schemeClr val="accent6">
                    <a:lumMod val="90000"/>
                    <a:lumOff val="10000"/>
                  </a:schemeClr>
                </a:solidFill>
              </a:rPr>
              <a:t>The workshop also aims to identify and describe the specific provisions of the EU Legal framework concerning SGEI that can be used to foster the social economy goals.</a:t>
            </a:r>
          </a:p>
          <a:p>
            <a:endParaRPr lang="en-US" sz="2400" dirty="0">
              <a:solidFill>
                <a:schemeClr val="accent6">
                  <a:lumMod val="90000"/>
                  <a:lumOff val="10000"/>
                </a:schemeClr>
              </a:solidFill>
            </a:endParaRPr>
          </a:p>
          <a:p>
            <a:r>
              <a:rPr lang="en-US" sz="2400" dirty="0">
                <a:solidFill>
                  <a:schemeClr val="accent6">
                    <a:lumMod val="90000"/>
                    <a:lumOff val="10000"/>
                  </a:schemeClr>
                </a:solidFill>
              </a:rPr>
              <a:t>Finally, the workshop will discuss the practice and indications of the European Commission concerning social SGEI and include concrete examples from several Member States that used SGEI to successfully support the social economy.</a:t>
            </a:r>
            <a:endParaRPr lang="en-GB" sz="2400" dirty="0">
              <a:solidFill>
                <a:schemeClr val="accent6">
                  <a:lumMod val="90000"/>
                  <a:lumOff val="10000"/>
                </a:schemeClr>
              </a:solidFill>
            </a:endParaRPr>
          </a:p>
        </p:txBody>
      </p:sp>
    </p:spTree>
    <p:extLst>
      <p:ext uri="{BB962C8B-B14F-4D97-AF65-F5344CB8AC3E}">
        <p14:creationId xmlns:p14="http://schemas.microsoft.com/office/powerpoint/2010/main" val="2707781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ítulo 1">
            <a:extLst>
              <a:ext uri="{FF2B5EF4-FFF2-40B4-BE49-F238E27FC236}">
                <a16:creationId xmlns:a16="http://schemas.microsoft.com/office/drawing/2014/main" id="{447A8FFF-EB7E-8E9C-E220-F3A60E9F8804}"/>
              </a:ext>
            </a:extLst>
          </p:cNvPr>
          <p:cNvSpPr txBox="1">
            <a:spLocks/>
          </p:cNvSpPr>
          <p:nvPr/>
        </p:nvSpPr>
        <p:spPr bwMode="auto">
          <a:xfrm>
            <a:off x="1741488" y="188913"/>
            <a:ext cx="102346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s-ES" altLang="es-MX" sz="2000" i="1" dirty="0">
              <a:solidFill>
                <a:schemeClr val="bg1"/>
              </a:solidFill>
              <a:latin typeface="Arial" panose="020B0604020202020204" pitchFamily="34" charset="0"/>
              <a:cs typeface="Helvetica" panose="020B0604020202020204" pitchFamily="34" charset="0"/>
            </a:endParaRPr>
          </a:p>
        </p:txBody>
      </p:sp>
      <p:graphicFrame>
        <p:nvGraphicFramePr>
          <p:cNvPr id="14" name="Diagram 4">
            <a:extLst>
              <a:ext uri="{FF2B5EF4-FFF2-40B4-BE49-F238E27FC236}">
                <a16:creationId xmlns:a16="http://schemas.microsoft.com/office/drawing/2014/main" id="{CD34DEDA-9E18-43B5-8C38-E433AF3FF0F7}"/>
              </a:ext>
            </a:extLst>
          </p:cNvPr>
          <p:cNvGraphicFramePr/>
          <p:nvPr>
            <p:extLst>
              <p:ext uri="{D42A27DB-BD31-4B8C-83A1-F6EECF244321}">
                <p14:modId xmlns:p14="http://schemas.microsoft.com/office/powerpoint/2010/main" val="434641344"/>
              </p:ext>
            </p:extLst>
          </p:nvPr>
        </p:nvGraphicFramePr>
        <p:xfrm>
          <a:off x="1433135" y="1061743"/>
          <a:ext cx="9929004" cy="5755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2">
            <a:extLst>
              <a:ext uri="{FF2B5EF4-FFF2-40B4-BE49-F238E27FC236}">
                <a16:creationId xmlns:a16="http://schemas.microsoft.com/office/drawing/2014/main" id="{987F3912-4A42-DEDE-486F-4D3B6FC083ED}"/>
              </a:ext>
            </a:extLst>
          </p:cNvPr>
          <p:cNvSpPr>
            <a:spLocks noGrp="1"/>
          </p:cNvSpPr>
          <p:nvPr>
            <p:ph type="title"/>
          </p:nvPr>
        </p:nvSpPr>
        <p:spPr>
          <a:xfrm>
            <a:off x="631595" y="238540"/>
            <a:ext cx="8199789" cy="503935"/>
          </a:xfrm>
        </p:spPr>
        <p:txBody>
          <a:bodyPr/>
          <a:lstStyle/>
          <a:p>
            <a:r>
              <a:rPr lang="en-GB" dirty="0"/>
              <a:t>What is a Service of General Economic Interest?</a:t>
            </a:r>
          </a:p>
        </p:txBody>
      </p:sp>
      <p:sp>
        <p:nvSpPr>
          <p:cNvPr id="4" name="TextBox 3">
            <a:extLst>
              <a:ext uri="{FF2B5EF4-FFF2-40B4-BE49-F238E27FC236}">
                <a16:creationId xmlns:a16="http://schemas.microsoft.com/office/drawing/2014/main" id="{443AE9DD-CE6C-C5B9-F5FD-2461CBE034C5}"/>
              </a:ext>
            </a:extLst>
          </p:cNvPr>
          <p:cNvSpPr txBox="1">
            <a:spLocks noChangeArrowheads="1"/>
          </p:cNvSpPr>
          <p:nvPr/>
        </p:nvSpPr>
        <p:spPr bwMode="auto">
          <a:xfrm>
            <a:off x="0" y="1309479"/>
            <a:ext cx="4045789"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s-ES" sz="1500" i="1" dirty="0">
                <a:latin typeface="Arial" panose="020B0604020202020204" pitchFamily="34" charset="0"/>
              </a:rPr>
              <a:t>“SGEI are economic activities which deliver </a:t>
            </a:r>
            <a:r>
              <a:rPr lang="en-US" altLang="es-ES" sz="1500" b="1" i="1" dirty="0">
                <a:latin typeface="Arial" panose="020B0604020202020204" pitchFamily="34" charset="0"/>
              </a:rPr>
              <a:t>outcomes in the overall public good </a:t>
            </a:r>
            <a:r>
              <a:rPr lang="en-US" altLang="es-ES" sz="1500" i="1" dirty="0">
                <a:latin typeface="Arial" panose="020B0604020202020204" pitchFamily="34" charset="0"/>
              </a:rPr>
              <a:t>that would </a:t>
            </a:r>
            <a:r>
              <a:rPr lang="en-US" altLang="es-ES" sz="1500" b="1" i="1" dirty="0">
                <a:latin typeface="Arial" panose="020B0604020202020204" pitchFamily="34" charset="0"/>
              </a:rPr>
              <a:t>not</a:t>
            </a:r>
            <a:r>
              <a:rPr lang="en-US" altLang="es-ES" sz="1500" i="1" dirty="0">
                <a:latin typeface="Arial" panose="020B0604020202020204" pitchFamily="34" charset="0"/>
              </a:rPr>
              <a:t> be supplied (or would be supplied under </a:t>
            </a:r>
            <a:r>
              <a:rPr lang="en-US" altLang="es-ES" sz="1500" b="1" i="1" dirty="0">
                <a:latin typeface="Arial" panose="020B0604020202020204" pitchFamily="34" charset="0"/>
              </a:rPr>
              <a:t>different conditions </a:t>
            </a:r>
            <a:r>
              <a:rPr lang="en-US" altLang="es-ES" sz="1500" i="1" dirty="0">
                <a:latin typeface="Arial" panose="020B0604020202020204" pitchFamily="34" charset="0"/>
              </a:rPr>
              <a:t>in terms of quality, safety, affordability, equal treatment or universal access) by the market without public intervention”</a:t>
            </a:r>
          </a:p>
        </p:txBody>
      </p:sp>
      <p:sp>
        <p:nvSpPr>
          <p:cNvPr id="5" name="TextBox 3">
            <a:extLst>
              <a:ext uri="{FF2B5EF4-FFF2-40B4-BE49-F238E27FC236}">
                <a16:creationId xmlns:a16="http://schemas.microsoft.com/office/drawing/2014/main" id="{58491A0D-47C8-0CEB-E64E-EEB25B67B301}"/>
              </a:ext>
            </a:extLst>
          </p:cNvPr>
          <p:cNvSpPr txBox="1">
            <a:spLocks noChangeArrowheads="1"/>
          </p:cNvSpPr>
          <p:nvPr/>
        </p:nvSpPr>
        <p:spPr bwMode="auto">
          <a:xfrm>
            <a:off x="9340579" y="995483"/>
            <a:ext cx="2627313"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s-ES" sz="1500" i="1" dirty="0">
                <a:latin typeface="Arial" panose="020B0604020202020204" pitchFamily="34" charset="0"/>
              </a:rPr>
              <a:t>Examples include healthcare, education, public transportation, social housing, water supply, childcare services, or telecommunications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grpSp>
        <p:nvGrpSpPr>
          <p:cNvPr id="6" name="Group 5"/>
          <p:cNvGrpSpPr/>
          <p:nvPr/>
        </p:nvGrpSpPr>
        <p:grpSpPr>
          <a:xfrm>
            <a:off x="1828800" y="1187103"/>
            <a:ext cx="9600319" cy="4944383"/>
            <a:chOff x="131196" y="762000"/>
            <a:chExt cx="8784204" cy="5368302"/>
          </a:xfrm>
        </p:grpSpPr>
        <p:grpSp>
          <p:nvGrpSpPr>
            <p:cNvPr id="7" name="Group 6"/>
            <p:cNvGrpSpPr/>
            <p:nvPr/>
          </p:nvGrpSpPr>
          <p:grpSpPr>
            <a:xfrm>
              <a:off x="228600" y="762000"/>
              <a:ext cx="8686800" cy="2241442"/>
              <a:chOff x="228600" y="1066800"/>
              <a:chExt cx="8686800" cy="2241442"/>
            </a:xfrm>
          </p:grpSpPr>
          <p:graphicFrame>
            <p:nvGraphicFramePr>
              <p:cNvPr id="21" name="Diagram 20"/>
              <p:cNvGraphicFramePr/>
              <p:nvPr>
                <p:extLst>
                  <p:ext uri="{D42A27DB-BD31-4B8C-83A1-F6EECF244321}">
                    <p14:modId xmlns:p14="http://schemas.microsoft.com/office/powerpoint/2010/main" val="2635576864"/>
                  </p:ext>
                </p:extLst>
              </p:nvPr>
            </p:nvGraphicFramePr>
            <p:xfrm>
              <a:off x="228600" y="1066800"/>
              <a:ext cx="8686800" cy="10755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 name="Rectangle 22"/>
              <p:cNvSpPr/>
              <p:nvPr/>
            </p:nvSpPr>
            <p:spPr>
              <a:xfrm>
                <a:off x="5365143" y="2232711"/>
                <a:ext cx="3474720" cy="1075531"/>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3B61">
                        <a:lumMod val="90000"/>
                        <a:lumOff val="10000"/>
                      </a:srgbClr>
                    </a:solidFill>
                    <a:effectLst/>
                    <a:uLnTx/>
                    <a:uFillTx/>
                    <a:latin typeface="Calibri" panose="020F0502020204030204"/>
                    <a:ea typeface="+mn-ea"/>
                    <a:cs typeface="+mn-cs"/>
                  </a:rPr>
                  <a:t>No if the compensation complies </a:t>
                </a:r>
                <a:r>
                  <a:rPr lang="en-US" sz="1400" b="1" dirty="0">
                    <a:solidFill>
                      <a:srgbClr val="003B61">
                        <a:lumMod val="90000"/>
                        <a:lumOff val="10000"/>
                      </a:srgbClr>
                    </a:solidFill>
                    <a:latin typeface="Calibri" panose="020F0502020204030204"/>
                  </a:rPr>
                  <a:t>with:</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3B61">
                        <a:lumMod val="90000"/>
                        <a:lumOff val="10000"/>
                      </a:srgbClr>
                    </a:solidFill>
                    <a:effectLst/>
                    <a:uLnTx/>
                    <a:uFillTx/>
                    <a:latin typeface="Calibri" panose="020F0502020204030204"/>
                    <a:ea typeface="+mn-ea"/>
                    <a:cs typeface="+mn-cs"/>
                  </a:rPr>
                  <a:t>SGEI </a:t>
                </a:r>
                <a:r>
                  <a:rPr kumimoji="0" lang="en-US" sz="1400" b="0" i="1" u="none" strike="noStrike" kern="1200" cap="none" spc="0" normalizeH="0" baseline="0" noProof="0" dirty="0">
                    <a:ln>
                      <a:noFill/>
                    </a:ln>
                    <a:solidFill>
                      <a:srgbClr val="003B61">
                        <a:lumMod val="90000"/>
                        <a:lumOff val="10000"/>
                      </a:srgbClr>
                    </a:solidFill>
                    <a:effectLst/>
                    <a:uLnTx/>
                    <a:uFillTx/>
                    <a:latin typeface="Calibri" panose="020F0502020204030204"/>
                    <a:ea typeface="+mn-ea"/>
                    <a:cs typeface="+mn-cs"/>
                  </a:rPr>
                  <a:t>de minimis </a:t>
                </a:r>
                <a:r>
                  <a:rPr kumimoji="0" lang="en-US" sz="1400" b="0" i="0" u="none" strike="noStrike" kern="1200" cap="none" spc="0" normalizeH="0" baseline="0" noProof="0" dirty="0">
                    <a:ln>
                      <a:noFill/>
                    </a:ln>
                    <a:solidFill>
                      <a:srgbClr val="003B61">
                        <a:lumMod val="90000"/>
                        <a:lumOff val="10000"/>
                      </a:srgbClr>
                    </a:solidFill>
                    <a:effectLst/>
                    <a:uLnTx/>
                    <a:uFillTx/>
                    <a:latin typeface="Calibri" panose="020F0502020204030204"/>
                    <a:ea typeface="+mn-ea"/>
                    <a:cs typeface="+mn-cs"/>
                  </a:rPr>
                  <a:t>regulation</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3B61">
                        <a:lumMod val="90000"/>
                        <a:lumOff val="10000"/>
                      </a:srgbClr>
                    </a:solidFill>
                    <a:effectLst/>
                    <a:uLnTx/>
                    <a:uFillTx/>
                    <a:latin typeface="Calibri" panose="020F0502020204030204"/>
                    <a:ea typeface="+mn-ea"/>
                    <a:cs typeface="+mn-cs"/>
                  </a:rPr>
                  <a:t>SGEI Decision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3B61">
                      <a:lumMod val="90000"/>
                      <a:lumOff val="10000"/>
                    </a:srgbClr>
                  </a:solidFill>
                  <a:effectLst/>
                  <a:uLnTx/>
                  <a:uFillTx/>
                  <a:latin typeface="Calibri" panose="020F0502020204030204"/>
                  <a:ea typeface="+mn-ea"/>
                  <a:cs typeface="+mn-cs"/>
                </a:endParaRPr>
              </a:p>
            </p:txBody>
          </p:sp>
          <p:sp>
            <p:nvSpPr>
              <p:cNvPr id="24" name="Rectangle 23"/>
              <p:cNvSpPr/>
              <p:nvPr/>
            </p:nvSpPr>
            <p:spPr>
              <a:xfrm>
                <a:off x="228601" y="2225066"/>
                <a:ext cx="3625794" cy="82733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3B61">
                        <a:lumMod val="90000"/>
                        <a:lumOff val="10000"/>
                      </a:srgbClr>
                    </a:solidFill>
                    <a:effectLst/>
                    <a:uLnTx/>
                    <a:uFillTx/>
                    <a:latin typeface="Calibri" panose="020F0502020204030204"/>
                    <a:ea typeface="+mn-ea"/>
                    <a:cs typeface="+mn-cs"/>
                  </a:rPr>
                  <a:t>No advantage (and thus aid) if the conditions established by the Court of Justice in the </a:t>
                </a:r>
                <a:r>
                  <a:rPr kumimoji="0" lang="en-US" sz="1400" b="1" i="0" u="none" strike="noStrike" kern="1200" cap="none" spc="0" normalizeH="0" baseline="0" noProof="0" dirty="0" err="1">
                    <a:ln>
                      <a:noFill/>
                    </a:ln>
                    <a:solidFill>
                      <a:srgbClr val="003B61">
                        <a:lumMod val="90000"/>
                        <a:lumOff val="10000"/>
                      </a:srgbClr>
                    </a:solidFill>
                    <a:effectLst/>
                    <a:uLnTx/>
                    <a:uFillTx/>
                    <a:latin typeface="Calibri" panose="020F0502020204030204"/>
                    <a:ea typeface="+mn-ea"/>
                    <a:cs typeface="+mn-cs"/>
                  </a:rPr>
                  <a:t>Altmark</a:t>
                </a:r>
                <a:r>
                  <a:rPr kumimoji="0" lang="en-US" sz="1400" b="1" i="0" u="none" strike="noStrike" kern="1200" cap="none" spc="0" normalizeH="0" baseline="0" noProof="0" dirty="0">
                    <a:ln>
                      <a:noFill/>
                    </a:ln>
                    <a:solidFill>
                      <a:srgbClr val="003B61">
                        <a:lumMod val="90000"/>
                        <a:lumOff val="10000"/>
                      </a:srgbClr>
                    </a:solidFill>
                    <a:effectLst/>
                    <a:uLnTx/>
                    <a:uFillTx/>
                    <a:latin typeface="Calibri" panose="020F0502020204030204"/>
                    <a:ea typeface="+mn-ea"/>
                    <a:cs typeface="+mn-cs"/>
                  </a:rPr>
                  <a:t> judgment are met:</a:t>
                </a:r>
              </a:p>
            </p:txBody>
          </p:sp>
        </p:grpSp>
        <p:grpSp>
          <p:nvGrpSpPr>
            <p:cNvPr id="8" name="Group 7"/>
            <p:cNvGrpSpPr/>
            <p:nvPr/>
          </p:nvGrpSpPr>
          <p:grpSpPr>
            <a:xfrm>
              <a:off x="131196" y="2341577"/>
              <a:ext cx="4415827" cy="3788725"/>
              <a:chOff x="131196" y="2373327"/>
              <a:chExt cx="4415827" cy="3788725"/>
            </a:xfrm>
          </p:grpSpPr>
          <p:cxnSp>
            <p:nvCxnSpPr>
              <p:cNvPr id="9" name="Straight Connector 8"/>
              <p:cNvCxnSpPr/>
              <p:nvPr/>
            </p:nvCxnSpPr>
            <p:spPr>
              <a:xfrm>
                <a:off x="131196" y="2373327"/>
                <a:ext cx="152400"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83595" y="2952459"/>
                <a:ext cx="4263428" cy="3209593"/>
                <a:chOff x="283595" y="3145818"/>
                <a:chExt cx="4263428" cy="2945364"/>
              </a:xfrm>
            </p:grpSpPr>
            <p:sp>
              <p:nvSpPr>
                <p:cNvPr id="17" name="Rectangle 16"/>
                <p:cNvSpPr/>
                <p:nvPr/>
              </p:nvSpPr>
              <p:spPr>
                <a:xfrm>
                  <a:off x="283596" y="3145818"/>
                  <a:ext cx="4175099" cy="6832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003B61">
                          <a:lumMod val="90000"/>
                          <a:lumOff val="10000"/>
                        </a:srgbClr>
                      </a:solidFill>
                      <a:effectLst/>
                      <a:uLnTx/>
                      <a:uFillTx/>
                      <a:latin typeface="Calibri" panose="020F0502020204030204"/>
                      <a:ea typeface="+mn-ea"/>
                      <a:cs typeface="+mn-cs"/>
                    </a:rPr>
                    <a:t>Entrustment Act</a:t>
                  </a:r>
                  <a:r>
                    <a:rPr kumimoji="0" lang="en-US" sz="1300" b="0" i="0" u="none" strike="noStrike" kern="1200" cap="none" spc="0" normalizeH="0" baseline="0" noProof="0" dirty="0">
                      <a:ln>
                        <a:noFill/>
                      </a:ln>
                      <a:solidFill>
                        <a:srgbClr val="003B61">
                          <a:lumMod val="90000"/>
                          <a:lumOff val="10000"/>
                        </a:srgbClr>
                      </a:solidFill>
                      <a:effectLst/>
                      <a:uLnTx/>
                      <a:uFillTx/>
                      <a:latin typeface="Calibri" panose="020F0502020204030204"/>
                      <a:ea typeface="+mn-ea"/>
                      <a:cs typeface="+mn-cs"/>
                    </a:rPr>
                    <a:t>: legally binding public act that formally entrusts a company with a specific service (e.g. </a:t>
                  </a:r>
                  <a:r>
                    <a:rPr lang="en-US" sz="1300" dirty="0">
                      <a:solidFill>
                        <a:srgbClr val="003B61">
                          <a:lumMod val="90000"/>
                          <a:lumOff val="10000"/>
                        </a:srgbClr>
                      </a:solidFill>
                      <a:latin typeface="Calibri" panose="020F0502020204030204"/>
                    </a:rPr>
                    <a:t>a contract)</a:t>
                  </a:r>
                  <a:endParaRPr kumimoji="0" lang="en-US" sz="1300" b="0" i="0" u="none" strike="noStrike" kern="1200" cap="none" spc="0" normalizeH="0" baseline="0" noProof="0" dirty="0">
                    <a:ln>
                      <a:noFill/>
                    </a:ln>
                    <a:solidFill>
                      <a:srgbClr val="003B61">
                        <a:lumMod val="90000"/>
                        <a:lumOff val="10000"/>
                      </a:srgbClr>
                    </a:solidFill>
                    <a:effectLst/>
                    <a:uLnTx/>
                    <a:uFillTx/>
                    <a:latin typeface="Calibri" panose="020F0502020204030204"/>
                    <a:ea typeface="+mn-ea"/>
                    <a:cs typeface="+mn-cs"/>
                  </a:endParaRPr>
                </a:p>
              </p:txBody>
            </p:sp>
            <p:sp>
              <p:nvSpPr>
                <p:cNvPr id="18" name="Rectangle 17"/>
                <p:cNvSpPr/>
                <p:nvPr/>
              </p:nvSpPr>
              <p:spPr>
                <a:xfrm>
                  <a:off x="283596" y="3905040"/>
                  <a:ext cx="4175098" cy="7436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003B61">
                          <a:lumMod val="90000"/>
                          <a:lumOff val="10000"/>
                        </a:srgbClr>
                      </a:solidFill>
                      <a:effectLst/>
                      <a:uLnTx/>
                      <a:uFillTx/>
                      <a:latin typeface="Calibri" panose="020F0502020204030204"/>
                      <a:ea typeface="+mn-ea"/>
                      <a:cs typeface="+mn-cs"/>
                    </a:rPr>
                    <a:t>Parameters of compensation</a:t>
                  </a:r>
                  <a:r>
                    <a:rPr kumimoji="0" lang="en-US" sz="1300" b="0" i="0" u="none" strike="noStrike" kern="1200" cap="none" spc="0" normalizeH="0" baseline="0" noProof="0" dirty="0">
                      <a:ln>
                        <a:noFill/>
                      </a:ln>
                      <a:solidFill>
                        <a:srgbClr val="003B61">
                          <a:lumMod val="90000"/>
                          <a:lumOff val="10000"/>
                        </a:srgbClr>
                      </a:solidFill>
                      <a:effectLst/>
                      <a:uLnTx/>
                      <a:uFillTx/>
                      <a:latin typeface="Calibri" panose="020F0502020204030204"/>
                      <a:ea typeface="+mn-ea"/>
                      <a:cs typeface="+mn-cs"/>
                    </a:rPr>
                    <a:t>: define in </a:t>
                  </a:r>
                  <a:r>
                    <a:rPr kumimoji="0" lang="en-US" sz="1300" b="0" i="0" u="none" strike="noStrike" kern="1200" cap="none" spc="0" normalizeH="0" baseline="0" noProof="0" dirty="0" err="1">
                      <a:ln>
                        <a:noFill/>
                      </a:ln>
                      <a:solidFill>
                        <a:srgbClr val="003B61">
                          <a:lumMod val="90000"/>
                          <a:lumOff val="10000"/>
                        </a:srgbClr>
                      </a:solidFill>
                      <a:effectLst/>
                      <a:uLnTx/>
                      <a:uFillTx/>
                      <a:latin typeface="Calibri" panose="020F0502020204030204"/>
                      <a:ea typeface="+mn-ea"/>
                      <a:cs typeface="+mn-cs"/>
                    </a:rPr>
                    <a:t>advan</a:t>
                  </a:r>
                  <a:r>
                    <a:rPr lang="en-US" sz="1300" dirty="0" err="1">
                      <a:solidFill>
                        <a:srgbClr val="003B61">
                          <a:lumMod val="90000"/>
                          <a:lumOff val="10000"/>
                        </a:srgbClr>
                      </a:solidFill>
                      <a:latin typeface="Calibri" panose="020F0502020204030204"/>
                    </a:rPr>
                    <a:t>ce</a:t>
                  </a:r>
                  <a:r>
                    <a:rPr lang="en-US" sz="1300" dirty="0">
                      <a:solidFill>
                        <a:srgbClr val="003B61">
                          <a:lumMod val="90000"/>
                          <a:lumOff val="10000"/>
                        </a:srgbClr>
                      </a:solidFill>
                      <a:latin typeface="Calibri" panose="020F0502020204030204"/>
                    </a:rPr>
                    <a:t> the</a:t>
                  </a:r>
                  <a:r>
                    <a:rPr kumimoji="0" lang="en-US" sz="1300" b="0" i="0" u="none" strike="noStrike" kern="1200" cap="none" spc="0" normalizeH="0" baseline="0" noProof="0" dirty="0">
                      <a:ln>
                        <a:noFill/>
                      </a:ln>
                      <a:solidFill>
                        <a:srgbClr val="003B61">
                          <a:lumMod val="90000"/>
                          <a:lumOff val="10000"/>
                        </a:srgbClr>
                      </a:solidFill>
                      <a:effectLst/>
                      <a:uLnTx/>
                      <a:uFillTx/>
                      <a:latin typeface="Calibri" panose="020F0502020204030204"/>
                      <a:ea typeface="+mn-ea"/>
                      <a:cs typeface="+mn-cs"/>
                    </a:rPr>
                    <a:t> costs associated with provision of SGEI + revenues + reasonable profit</a:t>
                  </a:r>
                </a:p>
              </p:txBody>
            </p:sp>
            <p:sp>
              <p:nvSpPr>
                <p:cNvPr id="19" name="Rectangle 18"/>
                <p:cNvSpPr/>
                <p:nvPr/>
              </p:nvSpPr>
              <p:spPr>
                <a:xfrm>
                  <a:off x="283596" y="4740185"/>
                  <a:ext cx="4175098" cy="5314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003B61">
                          <a:lumMod val="90000"/>
                          <a:lumOff val="10000"/>
                        </a:srgbClr>
                      </a:solidFill>
                      <a:effectLst/>
                      <a:uLnTx/>
                      <a:uFillTx/>
                      <a:latin typeface="Calibri" panose="020F0502020204030204"/>
                      <a:ea typeface="+mn-ea"/>
                      <a:cs typeface="+mn-cs"/>
                    </a:rPr>
                    <a:t>Avoid overcompensation</a:t>
                  </a:r>
                  <a:r>
                    <a:rPr kumimoji="0" lang="en-US" sz="1300" b="0" i="0" u="none" strike="noStrike" kern="1200" cap="none" spc="0" normalizeH="0" baseline="0" noProof="0" dirty="0">
                      <a:ln>
                        <a:noFill/>
                      </a:ln>
                      <a:solidFill>
                        <a:srgbClr val="003B61">
                          <a:lumMod val="90000"/>
                          <a:lumOff val="10000"/>
                        </a:srgbClr>
                      </a:solidFill>
                      <a:effectLst/>
                      <a:uLnTx/>
                      <a:uFillTx/>
                      <a:latin typeface="Calibri" panose="020F0502020204030204"/>
                      <a:ea typeface="+mn-ea"/>
                      <a:cs typeface="+mn-cs"/>
                    </a:rPr>
                    <a:t>: the compensation must not exceed what is necessary to cover the costs + reasonable </a:t>
                  </a:r>
                  <a:r>
                    <a:rPr kumimoji="0" lang="en-US" sz="1300" b="0" i="0" u="none" strike="noStrike" kern="1200" cap="none" spc="0" normalizeH="0" baseline="0" noProof="0" dirty="0" err="1">
                      <a:ln>
                        <a:noFill/>
                      </a:ln>
                      <a:solidFill>
                        <a:srgbClr val="003B61">
                          <a:lumMod val="90000"/>
                          <a:lumOff val="10000"/>
                        </a:srgbClr>
                      </a:solidFill>
                      <a:effectLst/>
                      <a:uLnTx/>
                      <a:uFillTx/>
                      <a:latin typeface="Calibri" panose="020F0502020204030204"/>
                      <a:ea typeface="+mn-ea"/>
                      <a:cs typeface="+mn-cs"/>
                    </a:rPr>
                    <a:t>profiit</a:t>
                  </a:r>
                  <a:r>
                    <a:rPr kumimoji="0" lang="en-US" sz="1300" b="0" i="0" u="none" strike="noStrike" kern="1200" cap="none" spc="0" normalizeH="0" baseline="0" noProof="0" dirty="0">
                      <a:ln>
                        <a:noFill/>
                      </a:ln>
                      <a:solidFill>
                        <a:srgbClr val="003B61">
                          <a:lumMod val="90000"/>
                          <a:lumOff val="10000"/>
                        </a:srgbClr>
                      </a:solidFill>
                      <a:effectLst/>
                      <a:uLnTx/>
                      <a:uFillTx/>
                      <a:latin typeface="Calibri" panose="020F0502020204030204"/>
                      <a:ea typeface="+mn-ea"/>
                      <a:cs typeface="+mn-cs"/>
                    </a:rPr>
                    <a:t>.</a:t>
                  </a:r>
                </a:p>
              </p:txBody>
            </p:sp>
            <p:sp>
              <p:nvSpPr>
                <p:cNvPr id="20" name="Rectangle 19"/>
                <p:cNvSpPr/>
                <p:nvPr/>
              </p:nvSpPr>
              <p:spPr>
                <a:xfrm>
                  <a:off x="283595" y="5407885"/>
                  <a:ext cx="4263428" cy="6832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003B61">
                          <a:lumMod val="90000"/>
                          <a:lumOff val="10000"/>
                        </a:srgbClr>
                      </a:solidFill>
                      <a:effectLst/>
                      <a:uLnTx/>
                      <a:uFillTx/>
                      <a:latin typeface="Calibri" panose="020F0502020204030204"/>
                      <a:ea typeface="+mn-ea"/>
                      <a:cs typeface="+mn-cs"/>
                    </a:rPr>
                    <a:t>Selection of SGEI provider</a:t>
                  </a:r>
                  <a:r>
                    <a:rPr kumimoji="0" lang="en-US" sz="1300" b="0" i="0" u="none" strike="noStrike" kern="1200" cap="none" spc="0" normalizeH="0" baseline="0" noProof="0" dirty="0">
                      <a:ln>
                        <a:noFill/>
                      </a:ln>
                      <a:solidFill>
                        <a:srgbClr val="003B61">
                          <a:lumMod val="90000"/>
                          <a:lumOff val="10000"/>
                        </a:srgbClr>
                      </a:solidFill>
                      <a:effectLst/>
                      <a:uLnTx/>
                      <a:uFillTx/>
                      <a:latin typeface="Calibri" panose="020F0502020204030204"/>
                      <a:ea typeface="+mn-ea"/>
                      <a:cs typeface="+mn-cs"/>
                    </a:rPr>
                    <a:t>: appropriate open and transparent tendering procedure at the least cost to the community or through a benchmarking exercise.</a:t>
                  </a:r>
                </a:p>
              </p:txBody>
            </p:sp>
          </p:grpSp>
          <p:cxnSp>
            <p:nvCxnSpPr>
              <p:cNvPr id="11" name="Straight Connector 10"/>
              <p:cNvCxnSpPr/>
              <p:nvPr/>
            </p:nvCxnSpPr>
            <p:spPr>
              <a:xfrm flipV="1">
                <a:off x="153063" y="2373327"/>
                <a:ext cx="0" cy="3244182"/>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131196" y="3283392"/>
                <a:ext cx="172942" cy="2316529"/>
                <a:chOff x="131196" y="3283392"/>
                <a:chExt cx="172942" cy="2316529"/>
              </a:xfrm>
            </p:grpSpPr>
            <p:cxnSp>
              <p:nvCxnSpPr>
                <p:cNvPr id="13" name="Straight Connector 12"/>
                <p:cNvCxnSpPr/>
                <p:nvPr/>
              </p:nvCxnSpPr>
              <p:spPr>
                <a:xfrm>
                  <a:off x="131196" y="3283392"/>
                  <a:ext cx="152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31196" y="4110724"/>
                  <a:ext cx="152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31196" y="5020789"/>
                  <a:ext cx="152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51738" y="5599921"/>
                  <a:ext cx="152400"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grpSp>
      <p:sp>
        <p:nvSpPr>
          <p:cNvPr id="32" name="Rectangle 31"/>
          <p:cNvSpPr/>
          <p:nvPr/>
        </p:nvSpPr>
        <p:spPr>
          <a:xfrm>
            <a:off x="7841364" y="3962400"/>
            <a:ext cx="3505200" cy="1905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3B61">
                  <a:lumMod val="90000"/>
                  <a:lumOff val="10000"/>
                </a:srgb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3B61">
                    <a:lumMod val="90000"/>
                    <a:lumOff val="10000"/>
                  </a:srgbClr>
                </a:solidFill>
                <a:effectLst/>
                <a:uLnTx/>
                <a:uFillTx/>
                <a:latin typeface="Calibri" panose="020F0502020204030204"/>
                <a:ea typeface="+mn-ea"/>
                <a:cs typeface="+mn-cs"/>
              </a:rPr>
              <a:t>Then it will be </a:t>
            </a:r>
            <a:r>
              <a:rPr kumimoji="0" lang="en-US" sz="1400" b="1" i="0" u="none" strike="noStrike" kern="1200" cap="none" spc="0" normalizeH="0" baseline="0" noProof="0" dirty="0">
                <a:ln>
                  <a:noFill/>
                </a:ln>
                <a:solidFill>
                  <a:srgbClr val="003B61">
                    <a:lumMod val="90000"/>
                    <a:lumOff val="10000"/>
                  </a:srgbClr>
                </a:solidFill>
                <a:effectLst/>
                <a:uLnTx/>
                <a:uFillTx/>
                <a:latin typeface="Calibri" panose="020F0502020204030204"/>
                <a:ea typeface="+mn-ea"/>
                <a:cs typeface="+mn-cs"/>
              </a:rPr>
              <a:t>assessed under the </a:t>
            </a:r>
            <a:endParaRPr lang="en-US" sz="1400" b="1" dirty="0">
              <a:solidFill>
                <a:srgbClr val="003B61">
                  <a:lumMod val="90000"/>
                  <a:lumOff val="10000"/>
                </a:srgbClr>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3B61">
                    <a:lumMod val="90000"/>
                    <a:lumOff val="10000"/>
                  </a:srgbClr>
                </a:solidFill>
                <a:effectLst/>
                <a:uLnTx/>
                <a:uFillTx/>
                <a:latin typeface="Calibri" panose="020F0502020204030204"/>
                <a:ea typeface="+mn-ea"/>
                <a:cs typeface="+mn-cs"/>
              </a:rPr>
              <a:t>SGEI Framework </a:t>
            </a:r>
            <a:r>
              <a:rPr kumimoji="0" lang="en-US" sz="1400" b="0" i="0" u="none" strike="noStrike" kern="1200" cap="none" spc="0" normalizeH="0" baseline="0" noProof="0" dirty="0">
                <a:ln>
                  <a:noFill/>
                </a:ln>
                <a:solidFill>
                  <a:srgbClr val="003B61">
                    <a:lumMod val="90000"/>
                    <a:lumOff val="10000"/>
                  </a:srgbClr>
                </a:solidFill>
                <a:effectLst/>
                <a:uLnTx/>
                <a:uFillTx/>
                <a:latin typeface="Calibri" panose="020F0502020204030204"/>
                <a:ea typeface="+mn-ea"/>
                <a:cs typeface="+mn-cs"/>
              </a:rPr>
              <a:t>(compatibility guidance)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3B61">
                  <a:lumMod val="90000"/>
                  <a:lumOff val="10000"/>
                </a:srgbClr>
              </a:solidFill>
              <a:effectLst/>
              <a:uLnTx/>
              <a:uFillTx/>
              <a:latin typeface="Calibri" panose="020F0502020204030204"/>
              <a:ea typeface="+mn-ea"/>
              <a:cs typeface="+mn-cs"/>
            </a:endParaRPr>
          </a:p>
        </p:txBody>
      </p:sp>
      <p:cxnSp>
        <p:nvCxnSpPr>
          <p:cNvPr id="4" name="Straight Connector 5">
            <a:extLst>
              <a:ext uri="{FF2B5EF4-FFF2-40B4-BE49-F238E27FC236}">
                <a16:creationId xmlns:a16="http://schemas.microsoft.com/office/drawing/2014/main" id="{977D2CA7-3061-0012-B9D3-E81B40FFFEC4}"/>
              </a:ext>
            </a:extLst>
          </p:cNvPr>
          <p:cNvCxnSpPr>
            <a:cxnSpLocks/>
          </p:cNvCxnSpPr>
          <p:nvPr/>
        </p:nvCxnSpPr>
        <p:spPr>
          <a:xfrm flipV="1">
            <a:off x="1231392" y="2615855"/>
            <a:ext cx="703138" cy="47928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9" name="Rectangle 25">
            <a:extLst>
              <a:ext uri="{FF2B5EF4-FFF2-40B4-BE49-F238E27FC236}">
                <a16:creationId xmlns:a16="http://schemas.microsoft.com/office/drawing/2014/main" id="{CC0B5593-9C8B-6B5E-D495-5661DFCBCDB0}"/>
              </a:ext>
            </a:extLst>
          </p:cNvPr>
          <p:cNvSpPr/>
          <p:nvPr/>
        </p:nvSpPr>
        <p:spPr>
          <a:xfrm>
            <a:off x="122644" y="3111339"/>
            <a:ext cx="1563493" cy="30201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3B61">
                    <a:lumMod val="90000"/>
                    <a:lumOff val="10000"/>
                  </a:srgbClr>
                </a:solidFill>
                <a:effectLst/>
                <a:uLnTx/>
                <a:uFillTx/>
                <a:latin typeface="Calibri" panose="020F0502020204030204"/>
                <a:ea typeface="+mn-ea"/>
                <a:cs typeface="+mn-cs"/>
              </a:rPr>
              <a:t>No aid either if any of the other conditions of Article 107(1) TFEU are not met, e.g. lack of effect on trade, distortion of competition economic activity / undertaking.</a:t>
            </a:r>
          </a:p>
        </p:txBody>
      </p:sp>
      <p:sp>
        <p:nvSpPr>
          <p:cNvPr id="26" name="Title 2">
            <a:extLst>
              <a:ext uri="{FF2B5EF4-FFF2-40B4-BE49-F238E27FC236}">
                <a16:creationId xmlns:a16="http://schemas.microsoft.com/office/drawing/2014/main" id="{FF1E4BAD-745E-47F2-AFB1-6831F10B8512}"/>
              </a:ext>
            </a:extLst>
          </p:cNvPr>
          <p:cNvSpPr txBox="1">
            <a:spLocks/>
          </p:cNvSpPr>
          <p:nvPr/>
        </p:nvSpPr>
        <p:spPr>
          <a:xfrm>
            <a:off x="631595" y="238540"/>
            <a:ext cx="8199789" cy="503935"/>
          </a:xfrm>
          <a:prstGeom prst="rect">
            <a:avLst/>
          </a:prstGeom>
        </p:spPr>
        <p:txBody>
          <a:bodyPr vert="horz" lIns="91440" tIns="45720" rIns="91440" bIns="45720" rtlCol="0" anchor="b">
            <a:normAutofit/>
          </a:bodyPr>
          <a:lstStyle>
            <a:lvl1pPr marL="92075" indent="0" algn="l" defTabSz="914400" rtl="0" eaLnBrk="1" latinLnBrk="0" hangingPunct="1">
              <a:lnSpc>
                <a:spcPct val="90000"/>
              </a:lnSpc>
              <a:spcBef>
                <a:spcPct val="0"/>
              </a:spcBef>
              <a:buNone/>
              <a:tabLst/>
              <a:defRPr sz="3000" b="1" i="0" kern="1200">
                <a:solidFill>
                  <a:schemeClr val="bg1"/>
                </a:solidFill>
                <a:latin typeface="Calibri" panose="020F0502020204030204" pitchFamily="34" charset="0"/>
                <a:ea typeface="+mj-ea"/>
                <a:cs typeface="Calibri" panose="020F0502020204030204" pitchFamily="34" charset="0"/>
              </a:defRPr>
            </a:lvl1pPr>
          </a:lstStyle>
          <a:p>
            <a:pPr marL="92075" marR="0" lvl="0" indent="0" algn="l" defTabSz="914400" rtl="0" eaLnBrk="1" fontAlgn="auto" latinLnBrk="0" hangingPunct="1">
              <a:lnSpc>
                <a:spcPct val="90000"/>
              </a:lnSpc>
              <a:spcBef>
                <a:spcPct val="0"/>
              </a:spcBef>
              <a:spcAft>
                <a:spcPts val="0"/>
              </a:spcAft>
              <a:buClrTx/>
              <a:buSzTx/>
              <a:buFontTx/>
              <a:buNone/>
              <a:tabLst/>
              <a:defRPr/>
            </a:pPr>
            <a:r>
              <a:rPr kumimoji="0" lang="en-GB" sz="3000" b="1" i="0" u="none" strike="noStrike" kern="120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rPr>
              <a:t>2.1 SGEI fundamentals </a:t>
            </a:r>
          </a:p>
        </p:txBody>
      </p:sp>
      <p:grpSp>
        <p:nvGrpSpPr>
          <p:cNvPr id="22" name="Grupo 21">
            <a:extLst>
              <a:ext uri="{FF2B5EF4-FFF2-40B4-BE49-F238E27FC236}">
                <a16:creationId xmlns:a16="http://schemas.microsoft.com/office/drawing/2014/main" id="{861F3A28-3B47-45DF-5EC0-9158BF6CBABE}"/>
              </a:ext>
            </a:extLst>
          </p:cNvPr>
          <p:cNvGrpSpPr/>
          <p:nvPr/>
        </p:nvGrpSpPr>
        <p:grpSpPr>
          <a:xfrm>
            <a:off x="7426467" y="3334787"/>
            <a:ext cx="4042648" cy="589513"/>
            <a:chOff x="5537006" y="0"/>
            <a:chExt cx="3950370" cy="990600"/>
          </a:xfrm>
        </p:grpSpPr>
        <p:sp>
          <p:nvSpPr>
            <p:cNvPr id="25" name="Rectángulo: esquinas redondeadas 24">
              <a:extLst>
                <a:ext uri="{FF2B5EF4-FFF2-40B4-BE49-F238E27FC236}">
                  <a16:creationId xmlns:a16="http://schemas.microsoft.com/office/drawing/2014/main" id="{210B6DB4-B13D-F22B-5688-79CAD9538457}"/>
                </a:ext>
              </a:extLst>
            </p:cNvPr>
            <p:cNvSpPr/>
            <p:nvPr/>
          </p:nvSpPr>
          <p:spPr>
            <a:xfrm>
              <a:off x="5537006" y="0"/>
              <a:ext cx="3950370" cy="99060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Rectángulo: esquinas redondeadas 4">
              <a:extLst>
                <a:ext uri="{FF2B5EF4-FFF2-40B4-BE49-F238E27FC236}">
                  <a16:creationId xmlns:a16="http://schemas.microsoft.com/office/drawing/2014/main" id="{2D3EBED5-24BA-06A1-839D-FB574E9E5D38}"/>
                </a:ext>
              </a:extLst>
            </p:cNvPr>
            <p:cNvSpPr txBox="1"/>
            <p:nvPr/>
          </p:nvSpPr>
          <p:spPr>
            <a:xfrm>
              <a:off x="5566020" y="29014"/>
              <a:ext cx="3892342" cy="9325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t>If the compensation does not meet the de minimis or SGEI Decision criteria?</a:t>
              </a:r>
              <a:endParaRPr lang="en-US" sz="1800" b="1" kern="1200" dirty="0"/>
            </a:p>
          </p:txBody>
        </p:sp>
      </p:grpSp>
    </p:spTree>
    <p:extLst>
      <p:ext uri="{BB962C8B-B14F-4D97-AF65-F5344CB8AC3E}">
        <p14:creationId xmlns:p14="http://schemas.microsoft.com/office/powerpoint/2010/main" val="2842894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7FD3666-CB84-10CA-0994-468F397DCAA3}"/>
              </a:ext>
            </a:extLst>
          </p:cNvPr>
          <p:cNvSpPr>
            <a:spLocks noGrp="1"/>
          </p:cNvSpPr>
          <p:nvPr>
            <p:ph type="title"/>
          </p:nvPr>
        </p:nvSpPr>
        <p:spPr>
          <a:xfrm>
            <a:off x="631595" y="230460"/>
            <a:ext cx="10834063" cy="503935"/>
          </a:xfrm>
        </p:spPr>
        <p:txBody>
          <a:bodyPr>
            <a:normAutofit fontScale="90000"/>
          </a:bodyPr>
          <a:lstStyle/>
          <a:p>
            <a:pPr marL="92075" marR="0" lvl="0" indent="0" algn="l"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rPr>
              <a:t>2.1 SGEI fundamentals </a:t>
            </a:r>
          </a:p>
        </p:txBody>
      </p:sp>
      <p:sp>
        <p:nvSpPr>
          <p:cNvPr id="3" name="Content Placeholder 2"/>
          <p:cNvSpPr>
            <a:spLocks noGrp="1"/>
          </p:cNvSpPr>
          <p:nvPr>
            <p:ph idx="1"/>
          </p:nvPr>
        </p:nvSpPr>
        <p:spPr>
          <a:xfrm>
            <a:off x="682094" y="1356565"/>
            <a:ext cx="11035323" cy="4612639"/>
          </a:xfrm>
        </p:spPr>
        <p:txBody>
          <a:bodyPr>
            <a:noAutofit/>
          </a:bodyPr>
          <a:lstStyle/>
          <a:p>
            <a:pPr lvl="0">
              <a:buClr>
                <a:srgbClr val="FFAB2F"/>
              </a:buClr>
              <a:buSzPct val="120000"/>
              <a:buFont typeface="Arial" pitchFamily="34" charset="0"/>
              <a:buChar char="♦"/>
            </a:pPr>
            <a:endParaRPr lang="en-US" b="1" dirty="0">
              <a:solidFill>
                <a:prstClr val="black"/>
              </a:solidFill>
              <a:latin typeface="Arial" pitchFamily="34" charset="0"/>
              <a:cs typeface="Arial" pitchFamily="34" charset="0"/>
            </a:endParaRPr>
          </a:p>
          <a:p>
            <a:pPr marL="0" indent="0">
              <a:buNone/>
            </a:pPr>
            <a:endParaRPr lang="en-US" sz="2200" dirty="0"/>
          </a:p>
        </p:txBody>
      </p:sp>
      <p:grpSp>
        <p:nvGrpSpPr>
          <p:cNvPr id="2" name="Group 16"/>
          <p:cNvGrpSpPr/>
          <p:nvPr/>
        </p:nvGrpSpPr>
        <p:grpSpPr>
          <a:xfrm>
            <a:off x="838200" y="2257459"/>
            <a:ext cx="10627458" cy="4158581"/>
            <a:chOff x="415439" y="2368841"/>
            <a:chExt cx="8238400" cy="4274075"/>
          </a:xfrm>
        </p:grpSpPr>
        <p:sp>
          <p:nvSpPr>
            <p:cNvPr id="14" name="Rectangle 13"/>
            <p:cNvSpPr/>
            <p:nvPr/>
          </p:nvSpPr>
          <p:spPr>
            <a:xfrm>
              <a:off x="415439" y="2368841"/>
              <a:ext cx="3614129" cy="4274075"/>
            </a:xfrm>
            <a:prstGeom prst="rect">
              <a:avLst/>
            </a:prstGeom>
            <a:solidFill>
              <a:srgbClr val="33C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rPr>
                <a:t>compensation not exceeding EUR 500,000 over any period of 3 fiscal years.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rPr>
                <a:t>compensation (up to the ceiling) can be provided as a grant, a loan or a loan guarantee.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rPr>
                <a:t>beneficiary undertaking should be entrusted in writing + 1) prospective amount of aid and 2) de minimis nature</a:t>
              </a:r>
              <a:r>
                <a:rPr kumimoji="0" lang="en-GB" sz="1600" b="0" i="0" u="none" strike="noStrike" kern="1200" cap="none" spc="0" normalizeH="0" baseline="0" noProof="0" dirty="0">
                  <a:ln>
                    <a:noFill/>
                  </a:ln>
                  <a:solidFill>
                    <a:srgbClr val="FFFFFF"/>
                  </a:solidFill>
                  <a:effectLst/>
                  <a:uLnTx/>
                  <a:uFillTx/>
                  <a:latin typeface="Calibri" panose="020F0502020204030204"/>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rPr>
                <a:t>may not be granted to undertakings in difficulty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FFFFFF"/>
                  </a:solidFill>
                  <a:effectLst/>
                  <a:uLnTx/>
                  <a:uFillTx/>
                  <a:latin typeface="Calibri" panose="020F0502020204030204"/>
                  <a:ea typeface="+mn-ea"/>
                  <a:cs typeface="+mn-cs"/>
                </a:rPr>
                <a:t>No verification </a:t>
              </a:r>
              <a:r>
                <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rPr>
                <a:t>of the costs incurred in providing the service and thus no need to check for overcompensation</a:t>
              </a:r>
              <a:r>
                <a:rPr kumimoji="0" lang="en-GB" sz="1600" b="0" i="0" u="none" strike="noStrike" kern="1200" cap="none" spc="0" normalizeH="0" baseline="0" noProof="0" dirty="0">
                  <a:ln>
                    <a:noFill/>
                  </a:ln>
                  <a:solidFill>
                    <a:srgbClr val="FFFFFF"/>
                  </a:solidFill>
                  <a:effectLst/>
                  <a:uLnTx/>
                  <a:uFillTx/>
                  <a:latin typeface="Calibri" panose="020F0502020204030204"/>
                  <a:ea typeface="+mn-ea"/>
                  <a:cs typeface="+mn-cs"/>
                </a:rPr>
                <a:t>.</a:t>
              </a:r>
            </a:p>
          </p:txBody>
        </p:sp>
        <p:sp>
          <p:nvSpPr>
            <p:cNvPr id="15" name="Rectangle 14"/>
            <p:cNvSpPr/>
            <p:nvPr/>
          </p:nvSpPr>
          <p:spPr>
            <a:xfrm>
              <a:off x="4952999" y="2373851"/>
              <a:ext cx="3700840" cy="4269065"/>
            </a:xfrm>
            <a:prstGeom prst="rect">
              <a:avLst/>
            </a:prstGeom>
            <a:solidFill>
              <a:srgbClr val="F056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rPr>
                <a:t>State aid &gt; EUR 500K up to EUR 15 million per service per year (social services no limit see next slides).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rPr>
                <a:t>Compensation can cover “net costs” + “reasonable profit”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rPr>
                <a:t>A return on capital not exceeding the relevant swap rate plus 100 basis points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solidFill>
                  <a:srgbClr val="FFFFFF"/>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rPr>
                <a:t>Content of entrustment is more detailed than in de minimis  SGEI Regulation and duration &lt; 10 </a:t>
              </a:r>
              <a:r>
                <a:rPr kumimoji="0" lang="en-US" sz="1600" b="0" i="0" u="none" strike="noStrike" kern="1200" cap="none" spc="0" normalizeH="0" baseline="0" noProof="0" dirty="0" err="1">
                  <a:ln>
                    <a:noFill/>
                  </a:ln>
                  <a:solidFill>
                    <a:srgbClr val="FFFFFF"/>
                  </a:solidFill>
                  <a:effectLst/>
                  <a:uLnTx/>
                  <a:uFillTx/>
                  <a:latin typeface="Calibri" panose="020F0502020204030204"/>
                  <a:ea typeface="+mn-ea"/>
                  <a:cs typeface="+mn-cs"/>
                </a:rPr>
                <a:t>yearss</a:t>
              </a:r>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rPr>
                <a:t>No public tender procedure required to select providers</a:t>
              </a:r>
            </a:p>
          </p:txBody>
        </p:sp>
      </p:grpSp>
      <p:cxnSp>
        <p:nvCxnSpPr>
          <p:cNvPr id="36" name="Straight Connector 35"/>
          <p:cNvCxnSpPr/>
          <p:nvPr/>
        </p:nvCxnSpPr>
        <p:spPr>
          <a:xfrm>
            <a:off x="6082990" y="5673694"/>
            <a:ext cx="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Rounded Rectangle 45">
            <a:extLst>
              <a:ext uri="{FF2B5EF4-FFF2-40B4-BE49-F238E27FC236}">
                <a16:creationId xmlns:a16="http://schemas.microsoft.com/office/drawing/2014/main" id="{E98BE41D-8270-2C55-2DE4-ED319FA16929}"/>
              </a:ext>
            </a:extLst>
          </p:cNvPr>
          <p:cNvSpPr/>
          <p:nvPr/>
        </p:nvSpPr>
        <p:spPr>
          <a:xfrm>
            <a:off x="924911" y="1435378"/>
            <a:ext cx="4481770" cy="569647"/>
          </a:xfrm>
          <a:prstGeom prst="roundRect">
            <a:avLst/>
          </a:prstGeom>
          <a:solidFill>
            <a:schemeClr val="accent1">
              <a:lumMod val="20000"/>
              <a:lumOff val="80000"/>
            </a:schemeClr>
          </a:solid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003B61">
                    <a:lumMod val="90000"/>
                    <a:lumOff val="10000"/>
                  </a:srgbClr>
                </a:solidFill>
                <a:effectLst/>
                <a:uLnTx/>
                <a:uFillTx/>
                <a:latin typeface="Calibri"/>
                <a:ea typeface="+mn-ea"/>
                <a:cs typeface="+mn-cs"/>
              </a:rPr>
              <a:t>SGEI de </a:t>
            </a:r>
            <a:r>
              <a:rPr kumimoji="0" lang="en-GB" sz="1600" b="1" i="0" u="none" strike="noStrike" kern="0" cap="none" spc="0" normalizeH="0" baseline="0" noProof="0" dirty="0" err="1">
                <a:ln>
                  <a:noFill/>
                </a:ln>
                <a:solidFill>
                  <a:srgbClr val="003B61">
                    <a:lumMod val="90000"/>
                    <a:lumOff val="10000"/>
                  </a:srgbClr>
                </a:solidFill>
                <a:effectLst/>
                <a:uLnTx/>
                <a:uFillTx/>
                <a:latin typeface="Calibri"/>
                <a:ea typeface="+mn-ea"/>
                <a:cs typeface="+mn-cs"/>
              </a:rPr>
              <a:t>mininis</a:t>
            </a:r>
            <a:r>
              <a:rPr kumimoji="0" lang="en-GB" sz="1600" b="1" i="0" u="none" strike="noStrike" kern="0" cap="none" spc="0" normalizeH="0" baseline="0" noProof="0" dirty="0">
                <a:ln>
                  <a:noFill/>
                </a:ln>
                <a:solidFill>
                  <a:srgbClr val="003B61">
                    <a:lumMod val="90000"/>
                    <a:lumOff val="10000"/>
                  </a:srgbClr>
                </a:solidFill>
                <a:effectLst/>
                <a:uLnTx/>
                <a:uFillTx/>
                <a:latin typeface="Calibri"/>
                <a:ea typeface="+mn-ea"/>
                <a:cs typeface="+mn-cs"/>
              </a:rPr>
              <a:t> regulation</a:t>
            </a:r>
          </a:p>
        </p:txBody>
      </p:sp>
      <p:sp>
        <p:nvSpPr>
          <p:cNvPr id="17" name="Rounded Rectangle 45">
            <a:extLst>
              <a:ext uri="{FF2B5EF4-FFF2-40B4-BE49-F238E27FC236}">
                <a16:creationId xmlns:a16="http://schemas.microsoft.com/office/drawing/2014/main" id="{BCD0ED88-07D3-92D5-46C3-D5325F057A7C}"/>
              </a:ext>
            </a:extLst>
          </p:cNvPr>
          <p:cNvSpPr/>
          <p:nvPr/>
        </p:nvSpPr>
        <p:spPr>
          <a:xfrm>
            <a:off x="6625472" y="1435379"/>
            <a:ext cx="4774048" cy="569647"/>
          </a:xfrm>
          <a:prstGeom prst="roundRect">
            <a:avLst/>
          </a:prstGeom>
          <a:solidFill>
            <a:schemeClr val="accent1">
              <a:lumMod val="20000"/>
              <a:lumOff val="80000"/>
            </a:schemeClr>
          </a:solid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3B61">
                    <a:lumMod val="90000"/>
                    <a:lumOff val="10000"/>
                  </a:srgbClr>
                </a:solidFill>
                <a:effectLst/>
                <a:uLnTx/>
                <a:uFillTx/>
                <a:latin typeface="Calibri"/>
                <a:ea typeface="+mn-ea"/>
                <a:cs typeface="+mn-cs"/>
              </a:rPr>
              <a:t>SGEI Decision</a:t>
            </a:r>
          </a:p>
        </p:txBody>
      </p:sp>
    </p:spTree>
    <p:extLst>
      <p:ext uri="{BB962C8B-B14F-4D97-AF65-F5344CB8AC3E}">
        <p14:creationId xmlns:p14="http://schemas.microsoft.com/office/powerpoint/2010/main" val="3577657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2124" y="1361440"/>
            <a:ext cx="5423876" cy="4612639"/>
          </a:xfrm>
        </p:spPr>
        <p:txBody>
          <a:bodyPr>
            <a:normAutofit/>
          </a:bodyPr>
          <a:lstStyle/>
          <a:p>
            <a:endParaRPr lang="en-US" sz="2000" dirty="0">
              <a:solidFill>
                <a:schemeClr val="accent6">
                  <a:lumMod val="90000"/>
                  <a:lumOff val="10000"/>
                </a:schemeClr>
              </a:solidFill>
              <a:latin typeface="+mn-lt"/>
            </a:endParaRPr>
          </a:p>
          <a:p>
            <a:r>
              <a:rPr lang="en-US" sz="2000" dirty="0">
                <a:solidFill>
                  <a:schemeClr val="accent6">
                    <a:lumMod val="90000"/>
                    <a:lumOff val="10000"/>
                  </a:schemeClr>
                </a:solidFill>
                <a:latin typeface="+mn-lt"/>
              </a:rPr>
              <a:t>Compensation beyond EUR 15 million per service per year (apart from social services)</a:t>
            </a:r>
          </a:p>
          <a:p>
            <a:r>
              <a:rPr lang="en-US" sz="2000" dirty="0">
                <a:solidFill>
                  <a:schemeClr val="accent6">
                    <a:lumMod val="90000"/>
                    <a:lumOff val="10000"/>
                  </a:schemeClr>
                </a:solidFill>
                <a:latin typeface="+mn-lt"/>
              </a:rPr>
              <a:t>Member States cannot attach public service obligations to services that are already provided or can be provided by the market. </a:t>
            </a:r>
          </a:p>
          <a:p>
            <a:r>
              <a:rPr lang="en-US" sz="2000" dirty="0">
                <a:solidFill>
                  <a:schemeClr val="accent6">
                    <a:lumMod val="90000"/>
                    <a:lumOff val="10000"/>
                  </a:schemeClr>
                </a:solidFill>
                <a:latin typeface="+mn-lt"/>
              </a:rPr>
              <a:t>Duration should not exceed the period required for the depreciation of the most significant assets to provide the SGEI.</a:t>
            </a:r>
          </a:p>
          <a:p>
            <a:r>
              <a:rPr lang="en-US" sz="2000" dirty="0">
                <a:solidFill>
                  <a:schemeClr val="accent6">
                    <a:lumMod val="90000"/>
                    <a:lumOff val="10000"/>
                  </a:schemeClr>
                </a:solidFill>
                <a:latin typeface="+mn-lt"/>
              </a:rPr>
              <a:t>More precise guidance on reasonable profit</a:t>
            </a:r>
          </a:p>
          <a:p>
            <a:r>
              <a:rPr lang="en-US" sz="2000" dirty="0">
                <a:solidFill>
                  <a:schemeClr val="accent6">
                    <a:lumMod val="90000"/>
                    <a:lumOff val="10000"/>
                  </a:schemeClr>
                </a:solidFill>
                <a:latin typeface="+mn-lt"/>
              </a:rPr>
              <a:t>EU public procurement rules must be complied with</a:t>
            </a:r>
          </a:p>
        </p:txBody>
      </p:sp>
      <p:graphicFrame>
        <p:nvGraphicFramePr>
          <p:cNvPr id="4" name="Diagram 3"/>
          <p:cNvGraphicFramePr/>
          <p:nvPr>
            <p:extLst>
              <p:ext uri="{D42A27DB-BD31-4B8C-83A1-F6EECF244321}">
                <p14:modId xmlns:p14="http://schemas.microsoft.com/office/powerpoint/2010/main" val="3355475649"/>
              </p:ext>
            </p:extLst>
          </p:nvPr>
        </p:nvGraphicFramePr>
        <p:xfrm>
          <a:off x="6842760" y="1691482"/>
          <a:ext cx="40386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itle 2">
            <a:extLst>
              <a:ext uri="{FF2B5EF4-FFF2-40B4-BE49-F238E27FC236}">
                <a16:creationId xmlns:a16="http://schemas.microsoft.com/office/drawing/2014/main" id="{224E300F-F6CA-447D-8769-622F689947CC}"/>
              </a:ext>
            </a:extLst>
          </p:cNvPr>
          <p:cNvSpPr txBox="1">
            <a:spLocks/>
          </p:cNvSpPr>
          <p:nvPr/>
        </p:nvSpPr>
        <p:spPr>
          <a:xfrm>
            <a:off x="631595" y="238540"/>
            <a:ext cx="8199789" cy="503935"/>
          </a:xfrm>
          <a:prstGeom prst="rect">
            <a:avLst/>
          </a:prstGeom>
        </p:spPr>
        <p:txBody>
          <a:bodyPr vert="horz" lIns="91440" tIns="45720" rIns="91440" bIns="45720" rtlCol="0" anchor="b">
            <a:normAutofit/>
          </a:bodyPr>
          <a:lstStyle>
            <a:lvl1pPr marL="92075" indent="0" algn="l" defTabSz="914400" rtl="0" eaLnBrk="1" latinLnBrk="0" hangingPunct="1">
              <a:lnSpc>
                <a:spcPct val="90000"/>
              </a:lnSpc>
              <a:spcBef>
                <a:spcPct val="0"/>
              </a:spcBef>
              <a:buNone/>
              <a:tabLst/>
              <a:defRPr sz="3000" b="1" i="0" kern="1200">
                <a:solidFill>
                  <a:schemeClr val="bg1"/>
                </a:solidFill>
                <a:latin typeface="Calibri" panose="020F0502020204030204" pitchFamily="34" charset="0"/>
                <a:ea typeface="+mj-ea"/>
                <a:cs typeface="Calibri" panose="020F0502020204030204" pitchFamily="34" charset="0"/>
              </a:defRPr>
            </a:lvl1pPr>
          </a:lstStyle>
          <a:p>
            <a:pPr marL="92075" marR="0" lvl="0" indent="0" algn="l" defTabSz="914400" rtl="0" eaLnBrk="1" fontAlgn="auto" latinLnBrk="0" hangingPunct="1">
              <a:lnSpc>
                <a:spcPct val="90000"/>
              </a:lnSpc>
              <a:spcBef>
                <a:spcPct val="0"/>
              </a:spcBef>
              <a:spcAft>
                <a:spcPts val="0"/>
              </a:spcAft>
              <a:buClrTx/>
              <a:buSzTx/>
              <a:buFontTx/>
              <a:buNone/>
              <a:tabLst/>
              <a:defRPr/>
            </a:pPr>
            <a:r>
              <a:rPr kumimoji="0" lang="en-GB" sz="3000" b="1" i="0" u="none" strike="noStrike" kern="120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rPr>
              <a:t>2.1 SGEI fundamentals (SGEI Framework)</a:t>
            </a:r>
          </a:p>
        </p:txBody>
      </p:sp>
      <p:sp>
        <p:nvSpPr>
          <p:cNvPr id="2" name="Elipse 1">
            <a:extLst>
              <a:ext uri="{FF2B5EF4-FFF2-40B4-BE49-F238E27FC236}">
                <a16:creationId xmlns:a16="http://schemas.microsoft.com/office/drawing/2014/main" id="{268ABF0F-9081-CB1E-0467-2BED2EDF86D9}"/>
              </a:ext>
            </a:extLst>
          </p:cNvPr>
          <p:cNvSpPr/>
          <p:nvPr/>
        </p:nvSpPr>
        <p:spPr>
          <a:xfrm>
            <a:off x="10682947" y="899318"/>
            <a:ext cx="1503304" cy="1531131"/>
          </a:xfrm>
          <a:prstGeom prst="ellipse">
            <a:avLst/>
          </a:prstGeom>
          <a:blipFill rotWithShape="1">
            <a:blip r:embed="rId7"/>
            <a:stretch>
              <a:fillRect/>
            </a:stretch>
          </a:blipFill>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627420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224E300F-F6CA-447D-8769-622F689947CC}"/>
              </a:ext>
            </a:extLst>
          </p:cNvPr>
          <p:cNvSpPr txBox="1">
            <a:spLocks/>
          </p:cNvSpPr>
          <p:nvPr/>
        </p:nvSpPr>
        <p:spPr>
          <a:xfrm>
            <a:off x="631595" y="238540"/>
            <a:ext cx="8199789" cy="503935"/>
          </a:xfrm>
          <a:prstGeom prst="rect">
            <a:avLst/>
          </a:prstGeom>
        </p:spPr>
        <p:txBody>
          <a:bodyPr vert="horz" lIns="91440" tIns="45720" rIns="91440" bIns="45720" rtlCol="0" anchor="b">
            <a:normAutofit/>
          </a:bodyPr>
          <a:lstStyle>
            <a:lvl1pPr marL="92075" indent="0" algn="l" defTabSz="914400" rtl="0" eaLnBrk="1" latinLnBrk="0" hangingPunct="1">
              <a:lnSpc>
                <a:spcPct val="90000"/>
              </a:lnSpc>
              <a:spcBef>
                <a:spcPct val="0"/>
              </a:spcBef>
              <a:buNone/>
              <a:tabLst/>
              <a:defRPr sz="3000" b="1" i="0" kern="1200">
                <a:solidFill>
                  <a:schemeClr val="bg1"/>
                </a:solidFill>
                <a:latin typeface="Calibri" panose="020F0502020204030204" pitchFamily="34" charset="0"/>
                <a:ea typeface="+mj-ea"/>
                <a:cs typeface="Calibri" panose="020F0502020204030204" pitchFamily="34" charset="0"/>
              </a:defRPr>
            </a:lvl1pPr>
          </a:lstStyle>
          <a:p>
            <a:pPr marL="92075" marR="0" lvl="0" indent="0" algn="l" defTabSz="914400" rtl="0" eaLnBrk="1" fontAlgn="auto" latinLnBrk="0" hangingPunct="1">
              <a:lnSpc>
                <a:spcPct val="90000"/>
              </a:lnSpc>
              <a:spcBef>
                <a:spcPct val="0"/>
              </a:spcBef>
              <a:spcAft>
                <a:spcPts val="0"/>
              </a:spcAft>
              <a:buClrTx/>
              <a:buSzTx/>
              <a:buFontTx/>
              <a:buNone/>
              <a:tabLst/>
              <a:defRPr/>
            </a:pPr>
            <a:r>
              <a:rPr kumimoji="0" lang="en-GB" sz="3000" b="1" i="0" u="none" strike="noStrike" kern="120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rPr>
              <a:t>2.1 State aid fundamentals </a:t>
            </a:r>
          </a:p>
        </p:txBody>
      </p:sp>
      <p:pic>
        <p:nvPicPr>
          <p:cNvPr id="7" name="Picture 251030265">
            <a:extLst>
              <a:ext uri="{FF2B5EF4-FFF2-40B4-BE49-F238E27FC236}">
                <a16:creationId xmlns:a16="http://schemas.microsoft.com/office/drawing/2014/main" id="{EDA2A923-B13B-7F6B-2143-DB377E44C13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5355" b="2193"/>
          <a:stretch/>
        </p:blipFill>
        <p:spPr bwMode="auto">
          <a:xfrm>
            <a:off x="1712674" y="1274238"/>
            <a:ext cx="8766651" cy="460968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28934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7FD3666-CB84-10CA-0994-468F397DCAA3}"/>
              </a:ext>
            </a:extLst>
          </p:cNvPr>
          <p:cNvSpPr>
            <a:spLocks noGrp="1"/>
          </p:cNvSpPr>
          <p:nvPr>
            <p:ph type="title"/>
          </p:nvPr>
        </p:nvSpPr>
        <p:spPr>
          <a:xfrm>
            <a:off x="631595" y="230460"/>
            <a:ext cx="10834063" cy="503935"/>
          </a:xfrm>
        </p:spPr>
        <p:txBody>
          <a:bodyPr>
            <a:normAutofit fontScale="90000"/>
          </a:bodyPr>
          <a:lstStyle/>
          <a:p>
            <a:r>
              <a:rPr lang="en-US" sz="3200" dirty="0"/>
              <a:t>2.2 	SGEI and the social economy</a:t>
            </a:r>
          </a:p>
        </p:txBody>
      </p:sp>
      <p:sp>
        <p:nvSpPr>
          <p:cNvPr id="3" name="Content Placeholder 2"/>
          <p:cNvSpPr>
            <a:spLocks noGrp="1"/>
          </p:cNvSpPr>
          <p:nvPr>
            <p:ph idx="1"/>
          </p:nvPr>
        </p:nvSpPr>
        <p:spPr>
          <a:xfrm>
            <a:off x="682094" y="1356565"/>
            <a:ext cx="11035323" cy="4612639"/>
          </a:xfrm>
        </p:spPr>
        <p:txBody>
          <a:bodyPr>
            <a:noAutofit/>
          </a:bodyPr>
          <a:lstStyle/>
          <a:p>
            <a:pPr lvl="0">
              <a:buClr>
                <a:srgbClr val="FFAB2F"/>
              </a:buClr>
              <a:buSzPct val="120000"/>
              <a:buFont typeface="Arial" pitchFamily="34" charset="0"/>
              <a:buChar char="♦"/>
            </a:pPr>
            <a:endParaRPr lang="en-US" b="1" dirty="0">
              <a:solidFill>
                <a:prstClr val="black"/>
              </a:solidFill>
              <a:latin typeface="Arial" pitchFamily="34" charset="0"/>
              <a:cs typeface="Arial" pitchFamily="34" charset="0"/>
            </a:endParaRPr>
          </a:p>
          <a:p>
            <a:pPr marL="0" indent="0">
              <a:buNone/>
            </a:pPr>
            <a:endParaRPr lang="en-US" sz="2200" dirty="0"/>
          </a:p>
        </p:txBody>
      </p:sp>
      <p:grpSp>
        <p:nvGrpSpPr>
          <p:cNvPr id="2" name="Group 16"/>
          <p:cNvGrpSpPr/>
          <p:nvPr/>
        </p:nvGrpSpPr>
        <p:grpSpPr>
          <a:xfrm>
            <a:off x="838200" y="2257459"/>
            <a:ext cx="10627458" cy="3716620"/>
            <a:chOff x="415439" y="2368841"/>
            <a:chExt cx="8238400" cy="3819840"/>
          </a:xfrm>
        </p:grpSpPr>
        <p:sp>
          <p:nvSpPr>
            <p:cNvPr id="14" name="Rectangle 13"/>
            <p:cNvSpPr/>
            <p:nvPr/>
          </p:nvSpPr>
          <p:spPr>
            <a:xfrm>
              <a:off x="415439" y="2368841"/>
              <a:ext cx="3614129" cy="3814830"/>
            </a:xfrm>
            <a:prstGeom prst="rect">
              <a:avLst/>
            </a:prstGeom>
            <a:solidFill>
              <a:srgbClr val="33C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rgbClr val="FFFFFF"/>
                  </a:solidFill>
                  <a:latin typeface="Calibri" panose="020F0502020204030204"/>
                </a:rPr>
                <a:t>Article 2(1)(c) 2012 Commission SGEI Decision: significant amounts of State aid can be granted for the provision of services ‘</a:t>
              </a:r>
              <a:r>
                <a:rPr lang="en-US" sz="1400" b="1" dirty="0">
                  <a:solidFill>
                    <a:srgbClr val="FFFFFF"/>
                  </a:solidFill>
                  <a:latin typeface="Calibri" panose="020F0502020204030204"/>
                </a:rPr>
                <a:t>meeting social needs as regards</a:t>
              </a:r>
              <a:r>
                <a:rPr lang="en-US" sz="1400" dirty="0">
                  <a:solidFill>
                    <a:srgbClr val="FFFFFF"/>
                  </a:solidFill>
                  <a:latin typeface="Calibri" panose="020F0502020204030204"/>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400" dirty="0">
                <a:solidFill>
                  <a:srgbClr val="FFFFFF"/>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solidFill>
                    <a:srgbClr val="FFFFFF"/>
                  </a:solidFill>
                  <a:latin typeface="Calibri" panose="020F0502020204030204"/>
                </a:rPr>
                <a:t>Health and long-term care.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rPr>
                <a:t>Childcare.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rgbClr val="FFFFFF"/>
                  </a:solidFill>
                  <a:latin typeface="Calibri" panose="020F0502020204030204"/>
                </a:rPr>
                <a:t>A</a:t>
              </a:r>
              <a:r>
                <a:rPr kumimoji="0" lang="en-US" sz="1400" b="0" i="0" u="none" strike="noStrike" kern="1200" cap="none" spc="0" normalizeH="0" baseline="0" noProof="0" dirty="0" err="1">
                  <a:ln>
                    <a:noFill/>
                  </a:ln>
                  <a:solidFill>
                    <a:srgbClr val="FFFFFF"/>
                  </a:solidFill>
                  <a:effectLst/>
                  <a:uLnTx/>
                  <a:uFillTx/>
                  <a:latin typeface="Calibri" panose="020F0502020204030204"/>
                  <a:ea typeface="+mn-ea"/>
                  <a:cs typeface="+mn-cs"/>
                </a:rPr>
                <a:t>ccess</a:t>
              </a: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 to and reintegration into the </a:t>
              </a:r>
              <a:r>
                <a:rPr kumimoji="0" lang="en-US" sz="1400" b="0" i="0" u="none" strike="noStrike" kern="1200" cap="none" spc="0" normalizeH="0" baseline="0" noProof="0" dirty="0" err="1">
                  <a:ln>
                    <a:noFill/>
                  </a:ln>
                  <a:solidFill>
                    <a:srgbClr val="FFFFFF"/>
                  </a:solidFill>
                  <a:effectLst/>
                  <a:uLnTx/>
                  <a:uFillTx/>
                  <a:latin typeface="Calibri" panose="020F0502020204030204"/>
                  <a:ea typeface="+mn-ea"/>
                  <a:cs typeface="+mn-cs"/>
                </a:rPr>
                <a:t>labour</a:t>
              </a: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 market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rPr>
                <a:t>Social housing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400" dirty="0">
                <a:solidFill>
                  <a:srgbClr val="FFFFFF"/>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and the care and social inclusion of vulnerable groups</a:t>
              </a:r>
              <a:endPar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5" name="Rectangle 14"/>
            <p:cNvSpPr/>
            <p:nvPr/>
          </p:nvSpPr>
          <p:spPr>
            <a:xfrm>
              <a:off x="4952999" y="2373851"/>
              <a:ext cx="3700840" cy="3814830"/>
            </a:xfrm>
            <a:prstGeom prst="rect">
              <a:avLst/>
            </a:prstGeom>
            <a:solidFill>
              <a:srgbClr val="F056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Member States can grant </a:t>
              </a:r>
              <a:r>
                <a:rPr kumimoji="0" lang="en-US" sz="1400" b="1" i="0" u="none" strike="noStrike" kern="1200" cap="none" spc="0" normalizeH="0" baseline="0" noProof="0" dirty="0">
                  <a:ln>
                    <a:noFill/>
                  </a:ln>
                  <a:solidFill>
                    <a:srgbClr val="FFFFFF"/>
                  </a:solidFill>
                  <a:effectLst/>
                  <a:uLnTx/>
                  <a:uFillTx/>
                  <a:latin typeface="Calibri" panose="020F0502020204030204"/>
                  <a:ea typeface="+mn-ea"/>
                  <a:cs typeface="+mn-cs"/>
                </a:rPr>
                <a:t>as much compensation as they consider necessary </a:t>
              </a: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for the provision of these services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solidFill>
                  <a:srgbClr val="FFFFFF"/>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Other social services could receive compensation, but up to EUR 15 million under the SGEI Decision (</a:t>
              </a:r>
              <a:r>
                <a:rPr lang="en-US" sz="1400" dirty="0">
                  <a:solidFill>
                    <a:srgbClr val="FFFFFF"/>
                  </a:solidFill>
                  <a:latin typeface="Calibri" panose="020F0502020204030204"/>
                </a:rPr>
                <a:t>or </a:t>
              </a: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Framework)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solidFill>
                  <a:srgbClr val="FFFFFF"/>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‘meeting social needs’ in Article 2(1)(c) does not restrict the services mentioned in the list (e.g. childcare)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solidFill>
                  <a:srgbClr val="FFFFFF"/>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‘social inclusion of vulnerable groups’ covers, e.g. services for people with disabilities, services for migrants, services for the homeless, parenting support services, services supporting over-indebted persons or LGBT social services.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solidFill>
                  <a:srgbClr val="FFFFFF"/>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social and work integration enterprises also qualify as ‘access to and reintegration into the </a:t>
              </a:r>
              <a:r>
                <a:rPr kumimoji="0" lang="en-US" sz="1400" b="0" i="0" u="none" strike="noStrike" kern="1200" cap="none" spc="0" normalizeH="0" baseline="0" noProof="0" dirty="0" err="1">
                  <a:ln>
                    <a:noFill/>
                  </a:ln>
                  <a:solidFill>
                    <a:srgbClr val="FFFFFF"/>
                  </a:solidFill>
                  <a:effectLst/>
                  <a:uLnTx/>
                  <a:uFillTx/>
                  <a:latin typeface="Calibri" panose="020F0502020204030204"/>
                  <a:ea typeface="+mn-ea"/>
                  <a:cs typeface="+mn-cs"/>
                </a:rPr>
                <a:t>labour</a:t>
              </a: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 market’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solidFill>
                  <a:srgbClr val="FFFFFF"/>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cxnSp>
        <p:nvCxnSpPr>
          <p:cNvPr id="36" name="Straight Connector 35"/>
          <p:cNvCxnSpPr/>
          <p:nvPr/>
        </p:nvCxnSpPr>
        <p:spPr>
          <a:xfrm>
            <a:off x="6082990" y="5673694"/>
            <a:ext cx="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Rounded Rectangle 45">
            <a:extLst>
              <a:ext uri="{FF2B5EF4-FFF2-40B4-BE49-F238E27FC236}">
                <a16:creationId xmlns:a16="http://schemas.microsoft.com/office/drawing/2014/main" id="{E98BE41D-8270-2C55-2DE4-ED319FA16929}"/>
              </a:ext>
            </a:extLst>
          </p:cNvPr>
          <p:cNvSpPr/>
          <p:nvPr/>
        </p:nvSpPr>
        <p:spPr>
          <a:xfrm>
            <a:off x="924911" y="1435378"/>
            <a:ext cx="4481770" cy="569647"/>
          </a:xfrm>
          <a:prstGeom prst="roundRect">
            <a:avLst/>
          </a:prstGeom>
          <a:solidFill>
            <a:schemeClr val="accent1">
              <a:lumMod val="20000"/>
              <a:lumOff val="80000"/>
            </a:schemeClr>
          </a:solid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0" dirty="0">
                <a:solidFill>
                  <a:srgbClr val="003B61">
                    <a:lumMod val="90000"/>
                    <a:lumOff val="10000"/>
                  </a:srgbClr>
                </a:solidFill>
                <a:latin typeface="Calibri"/>
              </a:rPr>
              <a:t>Social services under 2012 SGEI Commission Decision</a:t>
            </a:r>
            <a:endParaRPr kumimoji="0" lang="en-GB" sz="1400" b="1" i="0" u="none" strike="noStrike" kern="0" cap="none" spc="0" normalizeH="0" baseline="0" noProof="0" dirty="0">
              <a:ln>
                <a:noFill/>
              </a:ln>
              <a:solidFill>
                <a:srgbClr val="003B61">
                  <a:lumMod val="90000"/>
                  <a:lumOff val="10000"/>
                </a:srgbClr>
              </a:solidFill>
              <a:effectLst/>
              <a:uLnTx/>
              <a:uFillTx/>
              <a:latin typeface="Calibri"/>
              <a:ea typeface="+mn-ea"/>
              <a:cs typeface="+mn-cs"/>
            </a:endParaRPr>
          </a:p>
        </p:txBody>
      </p:sp>
      <p:sp>
        <p:nvSpPr>
          <p:cNvPr id="17" name="Rounded Rectangle 45">
            <a:extLst>
              <a:ext uri="{FF2B5EF4-FFF2-40B4-BE49-F238E27FC236}">
                <a16:creationId xmlns:a16="http://schemas.microsoft.com/office/drawing/2014/main" id="{BCD0ED88-07D3-92D5-46C3-D5325F057A7C}"/>
              </a:ext>
            </a:extLst>
          </p:cNvPr>
          <p:cNvSpPr/>
          <p:nvPr/>
        </p:nvSpPr>
        <p:spPr>
          <a:xfrm>
            <a:off x="6625472" y="1435379"/>
            <a:ext cx="4774048" cy="569647"/>
          </a:xfrm>
          <a:prstGeom prst="roundRect">
            <a:avLst/>
          </a:prstGeom>
          <a:solidFill>
            <a:schemeClr val="accent1">
              <a:lumMod val="20000"/>
              <a:lumOff val="80000"/>
            </a:schemeClr>
          </a:solid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3B61">
                    <a:lumMod val="90000"/>
                    <a:lumOff val="10000"/>
                  </a:srgbClr>
                </a:solidFill>
                <a:effectLst/>
                <a:uLnTx/>
                <a:uFillTx/>
                <a:latin typeface="Calibri"/>
                <a:ea typeface="+mn-ea"/>
                <a:cs typeface="+mn-cs"/>
              </a:rPr>
              <a:t>Implications for social services</a:t>
            </a:r>
          </a:p>
        </p:txBody>
      </p:sp>
    </p:spTree>
    <p:extLst>
      <p:ext uri="{BB962C8B-B14F-4D97-AF65-F5344CB8AC3E}">
        <p14:creationId xmlns:p14="http://schemas.microsoft.com/office/powerpoint/2010/main" val="3498114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7FD3666-CB84-10CA-0994-468F397DCAA3}"/>
              </a:ext>
            </a:extLst>
          </p:cNvPr>
          <p:cNvSpPr>
            <a:spLocks noGrp="1"/>
          </p:cNvSpPr>
          <p:nvPr>
            <p:ph type="title"/>
          </p:nvPr>
        </p:nvSpPr>
        <p:spPr>
          <a:xfrm>
            <a:off x="631595" y="238540"/>
            <a:ext cx="8779824" cy="503935"/>
          </a:xfrm>
        </p:spPr>
        <p:txBody>
          <a:bodyPr>
            <a:normAutofit fontScale="90000"/>
          </a:bodyPr>
          <a:lstStyle/>
          <a:p>
            <a:r>
              <a:rPr lang="en-US" dirty="0"/>
              <a:t>3.	Concrete examples and ‘cases’ (National examples)</a:t>
            </a:r>
          </a:p>
        </p:txBody>
      </p:sp>
      <p:sp>
        <p:nvSpPr>
          <p:cNvPr id="3" name="Content Placeholder 2"/>
          <p:cNvSpPr>
            <a:spLocks noGrp="1"/>
          </p:cNvSpPr>
          <p:nvPr>
            <p:ph idx="1"/>
          </p:nvPr>
        </p:nvSpPr>
        <p:spPr/>
        <p:txBody>
          <a:bodyPr>
            <a:noAutofit/>
          </a:bodyPr>
          <a:lstStyle/>
          <a:p>
            <a:pPr lvl="0">
              <a:buClr>
                <a:srgbClr val="FFAB2F"/>
              </a:buClr>
              <a:buSzPct val="120000"/>
              <a:buFont typeface="Arial" pitchFamily="34" charset="0"/>
              <a:buChar char="♦"/>
            </a:pPr>
            <a:endParaRPr lang="en-US" b="1" dirty="0">
              <a:solidFill>
                <a:prstClr val="black"/>
              </a:solidFill>
              <a:latin typeface="Arial" pitchFamily="34" charset="0"/>
              <a:cs typeface="Arial" pitchFamily="34" charset="0"/>
            </a:endParaRPr>
          </a:p>
          <a:p>
            <a:pPr marL="0" indent="0">
              <a:buNone/>
            </a:pPr>
            <a:endParaRPr lang="en-US" sz="2200" dirty="0"/>
          </a:p>
        </p:txBody>
      </p:sp>
      <p:grpSp>
        <p:nvGrpSpPr>
          <p:cNvPr id="2" name="Group 16"/>
          <p:cNvGrpSpPr/>
          <p:nvPr/>
        </p:nvGrpSpPr>
        <p:grpSpPr>
          <a:xfrm>
            <a:off x="2350264" y="2211967"/>
            <a:ext cx="9230583" cy="3960463"/>
            <a:chOff x="1255449" y="2427004"/>
            <a:chExt cx="7237317" cy="4070456"/>
          </a:xfrm>
          <a:solidFill>
            <a:schemeClr val="accent2"/>
          </a:solidFill>
        </p:grpSpPr>
        <p:sp>
          <p:nvSpPr>
            <p:cNvPr id="13" name="Rectangle 12"/>
            <p:cNvSpPr/>
            <p:nvPr/>
          </p:nvSpPr>
          <p:spPr>
            <a:xfrm>
              <a:off x="1255449" y="2427007"/>
              <a:ext cx="1514309" cy="4070453"/>
            </a:xfrm>
            <a:prstGeom prst="rect">
              <a:avLst/>
            </a:prstGeom>
            <a:solidFill>
              <a:srgbClr val="33C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Special Actions to Integrate Young People with Disabilities into Employment</a:t>
              </a:r>
              <a:r>
                <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err="1">
                  <a:ln>
                    <a:noFill/>
                  </a:ln>
                  <a:solidFill>
                    <a:srgbClr val="FFFFFF"/>
                  </a:solidFill>
                  <a:effectLst/>
                  <a:uLnTx/>
                  <a:uFillTx/>
                  <a:latin typeface="Calibri" panose="020F0502020204030204"/>
                  <a:ea typeface="+mn-ea"/>
                  <a:cs typeface="+mn-cs"/>
                </a:rPr>
                <a:t>organisation</a:t>
              </a: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 and operation of camps for vulnerable groups of the population</a:t>
              </a:r>
              <a:r>
                <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Support for the entrepreneurship skills of individuals from vulnerable social groups.</a:t>
              </a:r>
              <a:endPar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p:cNvSpPr/>
            <p:nvPr/>
          </p:nvSpPr>
          <p:spPr>
            <a:xfrm>
              <a:off x="3117347" y="2427006"/>
              <a:ext cx="1530618" cy="4070454"/>
            </a:xfrm>
            <a:prstGeom prst="rect">
              <a:avLst/>
            </a:prstGeom>
            <a:solidFill>
              <a:srgbClr val="F7B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Cover wage costs of staff who provide support to vulnerable persons integration process</a:t>
              </a:r>
              <a:r>
                <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Aid to encourage the employment of vulnerable people by the beneficiary undertakings.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solidFill>
                  <a:srgbClr val="FFFFFF"/>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rgbClr val="FFFFFF"/>
                  </a:solidFill>
                  <a:latin typeface="Calibri" panose="020F0502020204030204"/>
                </a:rPr>
                <a:t>support for integration people with disabilities or mental health disorders.</a:t>
              </a:r>
              <a:endParaRPr lang="en-GB" sz="1400" dirty="0">
                <a:solidFill>
                  <a:srgbClr val="FFFFFF"/>
                </a:solidFill>
                <a:latin typeface="Calibri" panose="020F0502020204030204"/>
              </a:endParaRPr>
            </a:p>
          </p:txBody>
        </p:sp>
        <p:sp>
          <p:nvSpPr>
            <p:cNvPr id="15" name="Rectangle 14"/>
            <p:cNvSpPr/>
            <p:nvPr/>
          </p:nvSpPr>
          <p:spPr>
            <a:xfrm>
              <a:off x="5102616" y="2427006"/>
              <a:ext cx="1574210" cy="4065444"/>
            </a:xfrm>
            <a:prstGeom prst="rect">
              <a:avLst/>
            </a:prstGeom>
            <a:solidFill>
              <a:srgbClr val="F056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Creating and providing rented or cooperative housing to persons of moderate incomes</a:t>
              </a:r>
              <a:r>
                <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Housing estate rental services entrusted by the municipalities to social housing associations.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Subsidies for meals sold in ‘milk bars’.</a:t>
              </a:r>
              <a:endPar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Rectangle 15"/>
            <p:cNvSpPr/>
            <p:nvPr/>
          </p:nvSpPr>
          <p:spPr>
            <a:xfrm>
              <a:off x="7013918" y="2427004"/>
              <a:ext cx="1478848" cy="4065446"/>
            </a:xfrm>
            <a:prstGeom prst="rect">
              <a:avLst/>
            </a:prstGeom>
            <a:solidFill>
              <a:srgbClr val="616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Compensation for creating meaningful and empowering work for persons with disabilities</a:t>
              </a:r>
              <a:r>
                <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Compensation for </a:t>
              </a:r>
              <a:r>
                <a:rPr kumimoji="0" lang="en-US" sz="1400" b="0" i="0" u="none" strike="noStrike" kern="1200" cap="none" spc="0" normalizeH="0" baseline="0" noProof="0" dirty="0" err="1">
                  <a:ln>
                    <a:noFill/>
                  </a:ln>
                  <a:solidFill>
                    <a:srgbClr val="FFFFFF"/>
                  </a:solidFill>
                  <a:effectLst/>
                  <a:uLnTx/>
                  <a:uFillTx/>
                  <a:latin typeface="Calibri" panose="020F0502020204030204"/>
                  <a:ea typeface="+mn-ea"/>
                  <a:cs typeface="+mn-cs"/>
                </a:rPr>
                <a:t>organising</a:t>
              </a: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 and providing housing for the elderly.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solidFill>
                  <a:srgbClr val="FFFFFF"/>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Compensation to cover the costs of subletting by higher education institutions</a:t>
              </a:r>
              <a:r>
                <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rPr>
                <a:t>.</a:t>
              </a:r>
            </a:p>
          </p:txBody>
        </p:sp>
      </p:grpSp>
      <p:cxnSp>
        <p:nvCxnSpPr>
          <p:cNvPr id="36" name="Straight Connector 35"/>
          <p:cNvCxnSpPr/>
          <p:nvPr/>
        </p:nvCxnSpPr>
        <p:spPr>
          <a:xfrm>
            <a:off x="6082990" y="5673694"/>
            <a:ext cx="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Rounded Rectangle 45">
            <a:extLst>
              <a:ext uri="{FF2B5EF4-FFF2-40B4-BE49-F238E27FC236}">
                <a16:creationId xmlns:a16="http://schemas.microsoft.com/office/drawing/2014/main" id="{FAFCEDE8-F582-8056-95C4-6F6538F73477}"/>
              </a:ext>
            </a:extLst>
          </p:cNvPr>
          <p:cNvSpPr/>
          <p:nvPr/>
        </p:nvSpPr>
        <p:spPr>
          <a:xfrm>
            <a:off x="162774" y="1410184"/>
            <a:ext cx="1886144" cy="569647"/>
          </a:xfrm>
          <a:prstGeom prst="roundRect">
            <a:avLst/>
          </a:prstGeom>
          <a:solidFill>
            <a:schemeClr val="accent2">
              <a:lumMod val="20000"/>
              <a:lumOff val="80000"/>
            </a:schemeClr>
          </a:solid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3B61">
                    <a:lumMod val="90000"/>
                    <a:lumOff val="10000"/>
                  </a:srgbClr>
                </a:solidFill>
                <a:effectLst/>
                <a:uLnTx/>
                <a:uFillTx/>
                <a:latin typeface="Calibri"/>
                <a:ea typeface="+mn-ea"/>
                <a:cs typeface="+mn-cs"/>
              </a:rPr>
              <a:t>Germany</a:t>
            </a:r>
          </a:p>
        </p:txBody>
      </p:sp>
      <p:sp>
        <p:nvSpPr>
          <p:cNvPr id="5" name="Rectangle 12">
            <a:extLst>
              <a:ext uri="{FF2B5EF4-FFF2-40B4-BE49-F238E27FC236}">
                <a16:creationId xmlns:a16="http://schemas.microsoft.com/office/drawing/2014/main" id="{ECE0351E-438A-BFC0-3D1D-4138EAD1AFD5}"/>
              </a:ext>
            </a:extLst>
          </p:cNvPr>
          <p:cNvSpPr/>
          <p:nvPr/>
        </p:nvSpPr>
        <p:spPr>
          <a:xfrm>
            <a:off x="162775" y="2211971"/>
            <a:ext cx="1886144" cy="3960460"/>
          </a:xfrm>
          <a:prstGeom prst="rect">
            <a:avLst/>
          </a:prstGeom>
          <a:solidFill>
            <a:srgbClr val="33C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wage costs &amp; integration grants for older workers</a:t>
            </a:r>
            <a:r>
              <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cover personnel costs of social enterprises for socio-educational support of long-term unemployed</a:t>
            </a:r>
            <a:r>
              <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maintain and create rehabilitated, low-cost housing, </a:t>
            </a:r>
            <a:endPar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Rounded Rectangle 45">
            <a:extLst>
              <a:ext uri="{FF2B5EF4-FFF2-40B4-BE49-F238E27FC236}">
                <a16:creationId xmlns:a16="http://schemas.microsoft.com/office/drawing/2014/main" id="{177E8921-A6F4-B191-3895-653908261E3A}"/>
              </a:ext>
            </a:extLst>
          </p:cNvPr>
          <p:cNvSpPr/>
          <p:nvPr/>
        </p:nvSpPr>
        <p:spPr>
          <a:xfrm>
            <a:off x="2395493" y="1410183"/>
            <a:ext cx="1886144" cy="569647"/>
          </a:xfrm>
          <a:prstGeom prst="roundRect">
            <a:avLst/>
          </a:prstGeom>
          <a:solidFill>
            <a:schemeClr val="accent2">
              <a:lumMod val="20000"/>
              <a:lumOff val="80000"/>
            </a:schemeClr>
          </a:solid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3B61">
                    <a:lumMod val="90000"/>
                    <a:lumOff val="10000"/>
                  </a:srgbClr>
                </a:solidFill>
                <a:effectLst/>
                <a:uLnTx/>
                <a:uFillTx/>
                <a:latin typeface="Calibri"/>
                <a:ea typeface="+mn-ea"/>
                <a:cs typeface="+mn-cs"/>
              </a:rPr>
              <a:t>Greece</a:t>
            </a:r>
          </a:p>
        </p:txBody>
      </p:sp>
      <p:sp>
        <p:nvSpPr>
          <p:cNvPr id="7" name="Rounded Rectangle 45">
            <a:extLst>
              <a:ext uri="{FF2B5EF4-FFF2-40B4-BE49-F238E27FC236}">
                <a16:creationId xmlns:a16="http://schemas.microsoft.com/office/drawing/2014/main" id="{1DC4C2DC-ABE4-B145-464D-EE8AB3B6C5C2}"/>
              </a:ext>
            </a:extLst>
          </p:cNvPr>
          <p:cNvSpPr/>
          <p:nvPr/>
        </p:nvSpPr>
        <p:spPr>
          <a:xfrm>
            <a:off x="4790985" y="1410181"/>
            <a:ext cx="1886144" cy="569647"/>
          </a:xfrm>
          <a:prstGeom prst="roundRect">
            <a:avLst/>
          </a:prstGeom>
          <a:solidFill>
            <a:schemeClr val="accent2">
              <a:lumMod val="20000"/>
              <a:lumOff val="80000"/>
            </a:schemeClr>
          </a:solid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3B61">
                    <a:lumMod val="90000"/>
                    <a:lumOff val="10000"/>
                  </a:srgbClr>
                </a:solidFill>
                <a:effectLst/>
                <a:uLnTx/>
                <a:uFillTx/>
                <a:latin typeface="Calibri"/>
                <a:ea typeface="+mn-ea"/>
                <a:cs typeface="+mn-cs"/>
              </a:rPr>
              <a:t>Spain</a:t>
            </a:r>
          </a:p>
        </p:txBody>
      </p:sp>
      <p:sp>
        <p:nvSpPr>
          <p:cNvPr id="8" name="Rounded Rectangle 45">
            <a:extLst>
              <a:ext uri="{FF2B5EF4-FFF2-40B4-BE49-F238E27FC236}">
                <a16:creationId xmlns:a16="http://schemas.microsoft.com/office/drawing/2014/main" id="{263657DB-3195-5177-2665-59C5C96B4BEE}"/>
              </a:ext>
            </a:extLst>
          </p:cNvPr>
          <p:cNvSpPr/>
          <p:nvPr/>
        </p:nvSpPr>
        <p:spPr>
          <a:xfrm>
            <a:off x="7186479" y="1410181"/>
            <a:ext cx="1886144" cy="569647"/>
          </a:xfrm>
          <a:prstGeom prst="roundRect">
            <a:avLst/>
          </a:prstGeom>
          <a:solidFill>
            <a:schemeClr val="accent2">
              <a:lumMod val="20000"/>
              <a:lumOff val="80000"/>
            </a:schemeClr>
          </a:solid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3B61">
                    <a:lumMod val="90000"/>
                    <a:lumOff val="10000"/>
                  </a:srgbClr>
                </a:solidFill>
                <a:effectLst/>
                <a:uLnTx/>
                <a:uFillTx/>
                <a:latin typeface="Calibri"/>
                <a:ea typeface="+mn-ea"/>
                <a:cs typeface="+mn-cs"/>
              </a:rPr>
              <a:t>Poland</a:t>
            </a:r>
          </a:p>
        </p:txBody>
      </p:sp>
      <p:sp>
        <p:nvSpPr>
          <p:cNvPr id="10" name="Rounded Rectangle 45">
            <a:extLst>
              <a:ext uri="{FF2B5EF4-FFF2-40B4-BE49-F238E27FC236}">
                <a16:creationId xmlns:a16="http://schemas.microsoft.com/office/drawing/2014/main" id="{3649B1AF-5C20-1F14-35A0-6F3F9A1A28CA}"/>
              </a:ext>
            </a:extLst>
          </p:cNvPr>
          <p:cNvSpPr/>
          <p:nvPr/>
        </p:nvSpPr>
        <p:spPr>
          <a:xfrm>
            <a:off x="9581972" y="1382919"/>
            <a:ext cx="1886144" cy="569647"/>
          </a:xfrm>
          <a:prstGeom prst="roundRect">
            <a:avLst/>
          </a:prstGeom>
          <a:solidFill>
            <a:schemeClr val="accent2">
              <a:lumMod val="20000"/>
              <a:lumOff val="80000"/>
            </a:schemeClr>
          </a:solid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3B61">
                    <a:lumMod val="90000"/>
                    <a:lumOff val="10000"/>
                  </a:srgbClr>
                </a:solidFill>
                <a:effectLst/>
                <a:uLnTx/>
                <a:uFillTx/>
                <a:latin typeface="Calibri"/>
                <a:ea typeface="+mn-ea"/>
                <a:cs typeface="+mn-cs"/>
              </a:rPr>
              <a:t>Sweden</a:t>
            </a:r>
          </a:p>
        </p:txBody>
      </p:sp>
    </p:spTree>
    <p:extLst>
      <p:ext uri="{BB962C8B-B14F-4D97-AF65-F5344CB8AC3E}">
        <p14:creationId xmlns:p14="http://schemas.microsoft.com/office/powerpoint/2010/main" val="737620908"/>
      </p:ext>
    </p:extLst>
  </p:cSld>
  <p:clrMapOvr>
    <a:masterClrMapping/>
  </p:clrMapOvr>
</p:sld>
</file>

<file path=ppt/theme/theme1.xml><?xml version="1.0" encoding="utf-8"?>
<a:theme xmlns:a="http://schemas.openxmlformats.org/drawingml/2006/main" name="2_Thème Office">
  <a:themeElements>
    <a:clrScheme name="SEAP2021">
      <a:dk1>
        <a:srgbClr val="000000"/>
      </a:dk1>
      <a:lt1>
        <a:srgbClr val="FFFFFF"/>
      </a:lt1>
      <a:dk2>
        <a:srgbClr val="44546A"/>
      </a:dk2>
      <a:lt2>
        <a:srgbClr val="E7E6E6"/>
      </a:lt2>
      <a:accent1>
        <a:srgbClr val="F0565C"/>
      </a:accent1>
      <a:accent2>
        <a:srgbClr val="8A77B7"/>
      </a:accent2>
      <a:accent3>
        <a:srgbClr val="FDD355"/>
      </a:accent3>
      <a:accent4>
        <a:srgbClr val="45A2DA"/>
      </a:accent4>
      <a:accent5>
        <a:srgbClr val="51BA67"/>
      </a:accent5>
      <a:accent6>
        <a:srgbClr val="003B61"/>
      </a:accent6>
      <a:hlink>
        <a:srgbClr val="F0565C"/>
      </a:hlink>
      <a:folHlink>
        <a:srgbClr val="8A77B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225EDF460BCA47AF161CD2594BB585" ma:contentTypeVersion="0" ma:contentTypeDescription="Create a new document." ma:contentTypeScope="" ma:versionID="a4103c7a42ae94e977d032c74c407386">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9193401-8AC8-4C39-B84B-5C42452BC6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77D1A389-8086-4209-93B5-DB7FCA2AA47B}">
  <ds:schemaRefs>
    <ds:schemaRef ds:uri="http://schemas.microsoft.com/sharepoint/v3/contenttype/forms"/>
  </ds:schemaRefs>
</ds:datastoreItem>
</file>

<file path=customXml/itemProps3.xml><?xml version="1.0" encoding="utf-8"?>
<ds:datastoreItem xmlns:ds="http://schemas.openxmlformats.org/officeDocument/2006/customXml" ds:itemID="{452C3103-0F4F-4EE4-B18D-ADA7C861BFDA}">
  <ds:schemaRefs>
    <ds:schemaRef ds:uri="http://schemas.microsoft.com/office/2006/documentManagement/types"/>
    <ds:schemaRef ds:uri="http://schemas.microsoft.com/office/2006/metadata/properties"/>
    <ds:schemaRef ds:uri="http://www.w3.org/XML/1998/namespace"/>
    <ds:schemaRef ds:uri="http://purl.org/dc/elements/1.1/"/>
    <ds:schemaRef ds:uri="http://purl.org/dc/terms/"/>
    <ds:schemaRef ds:uri="http://purl.org/dc/dcmitype/"/>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1202</TotalTime>
  <Words>1567</Words>
  <Application>Microsoft Office PowerPoint</Application>
  <PresentationFormat>Widescreen</PresentationFormat>
  <Paragraphs>165</Paragraphs>
  <Slides>12</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2_Thème Office</vt:lpstr>
      <vt:lpstr>Services of General Economic Interest – Key take aways of the thematic discussion paper</vt:lpstr>
      <vt:lpstr>Introduction</vt:lpstr>
      <vt:lpstr>What is a Service of General Economic Interest?</vt:lpstr>
      <vt:lpstr>PowerPoint Presentation</vt:lpstr>
      <vt:lpstr>2.1 SGEI fundamentals </vt:lpstr>
      <vt:lpstr>PowerPoint Presentation</vt:lpstr>
      <vt:lpstr>PowerPoint Presentation</vt:lpstr>
      <vt:lpstr>2.2  SGEI and the social economy</vt:lpstr>
      <vt:lpstr>3. Concrete examples and ‘cases’ (National examples)</vt:lpstr>
      <vt:lpstr>   3. Concrete examples and ‘cases’ (COM Evaluation)</vt:lpstr>
      <vt:lpstr>Conclusions</vt:lpstr>
      <vt:lpstr>Thank you very much!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Mozzarelli, Giovanni</dc:creator>
  <cp:lastModifiedBy>GROSSER Cornelia (EMPL)</cp:lastModifiedBy>
  <cp:revision>38</cp:revision>
  <dcterms:created xsi:type="dcterms:W3CDTF">2021-01-27T08:35:46Z</dcterms:created>
  <dcterms:modified xsi:type="dcterms:W3CDTF">2023-07-13T07:49:56Z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bd9ddd1-4d20-43f6-abfa-fc3c07406f94_Enabled">
    <vt:lpwstr>true</vt:lpwstr>
  </property>
  <property fmtid="{D5CDD505-2E9C-101B-9397-08002B2CF9AE}" pid="3" name="MSIP_Label_6bd9ddd1-4d20-43f6-abfa-fc3c07406f94_SetDate">
    <vt:lpwstr>2023-05-05T15:01:02Z</vt:lpwstr>
  </property>
  <property fmtid="{D5CDD505-2E9C-101B-9397-08002B2CF9AE}" pid="4" name="MSIP_Label_6bd9ddd1-4d20-43f6-abfa-fc3c07406f94_Method">
    <vt:lpwstr>Standard</vt:lpwstr>
  </property>
  <property fmtid="{D5CDD505-2E9C-101B-9397-08002B2CF9AE}" pid="5" name="MSIP_Label_6bd9ddd1-4d20-43f6-abfa-fc3c07406f94_Name">
    <vt:lpwstr>Commission Use</vt:lpwstr>
  </property>
  <property fmtid="{D5CDD505-2E9C-101B-9397-08002B2CF9AE}" pid="6" name="MSIP_Label_6bd9ddd1-4d20-43f6-abfa-fc3c07406f94_SiteId">
    <vt:lpwstr>b24c8b06-522c-46fe-9080-70926f8dddb1</vt:lpwstr>
  </property>
  <property fmtid="{D5CDD505-2E9C-101B-9397-08002B2CF9AE}" pid="7" name="MSIP_Label_6bd9ddd1-4d20-43f6-abfa-fc3c07406f94_ActionId">
    <vt:lpwstr>a561d3d0-636b-4747-9587-e0722e0a3256</vt:lpwstr>
  </property>
  <property fmtid="{D5CDD505-2E9C-101B-9397-08002B2CF9AE}" pid="8" name="MSIP_Label_6bd9ddd1-4d20-43f6-abfa-fc3c07406f94_ContentBits">
    <vt:lpwstr>0</vt:lpwstr>
  </property>
</Properties>
</file>